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9" r:id="rId4"/>
    <p:sldId id="269" r:id="rId5"/>
    <p:sldId id="270" r:id="rId6"/>
    <p:sldId id="271" r:id="rId7"/>
    <p:sldId id="272" r:id="rId8"/>
    <p:sldId id="273" r:id="rId9"/>
    <p:sldId id="274" r:id="rId10"/>
    <p:sldId id="258" r:id="rId11"/>
    <p:sldId id="260" r:id="rId12"/>
    <p:sldId id="261" r:id="rId13"/>
    <p:sldId id="262" r:id="rId14"/>
    <p:sldId id="263" r:id="rId15"/>
    <p:sldId id="264" r:id="rId16"/>
    <p:sldId id="265" r:id="rId17"/>
    <p:sldId id="266" r:id="rId18"/>
    <p:sldId id="267" r:id="rId19"/>
    <p:sldId id="268" r:id="rId20"/>
  </p:sldIdLst>
  <p:sldSz cx="18288000" cy="10287000"/>
  <p:notesSz cx="6858000" cy="9144000"/>
  <p:embeddedFontLst>
    <p:embeddedFont>
      <p:font typeface="Helvetica World" panose="02020500000000000000" charset="-120"/>
      <p:regular r:id="rId21"/>
    </p:embeddedFont>
    <p:embeddedFont>
      <p:font typeface="Be Vietnam" panose="02020500000000000000" charset="0"/>
      <p:regular r:id="rId22"/>
    </p:embeddedFont>
    <p:embeddedFont>
      <p:font typeface="Be Vietnam Italics" panose="02020500000000000000" charset="0"/>
      <p:regular r:id="rId23"/>
    </p:embeddedFont>
    <p:embeddedFont>
      <p:font typeface="Be Vietnam Ultra-Bold" panose="02020500000000000000" charset="0"/>
      <p:regular r:id="rId24"/>
    </p:embeddedFont>
    <p:embeddedFont>
      <p:font typeface="Calibri" panose="020F0502020204030204" pitchFamily="34" charset="0"/>
      <p:regular r:id="rId25"/>
      <p:bold r:id="rId26"/>
      <p:italic r:id="rId27"/>
      <p:boldItalic r:id="rId28"/>
    </p:embeddedFont>
    <p:embeddedFont>
      <p:font typeface="Garet" panose="02020500000000000000" charset="0"/>
      <p:regular r:id="rId29"/>
    </p:embeddedFont>
    <p:embeddedFont>
      <p:font typeface="Garet Bold" panose="02020500000000000000" charset="0"/>
      <p:regular r:id="rId30"/>
    </p:embeddedFont>
    <p:embeddedFont>
      <p:font typeface="The Seasons" panose="02020500000000000000" charset="0"/>
      <p:regular r:id="rId31"/>
    </p:embeddedFont>
    <p:embeddedFont>
      <p:font typeface="The Seasons Bold" panose="02020500000000000000" charset="0"/>
      <p:regular r:id="rId32"/>
    </p:embeddedFont>
    <p:embeddedFont>
      <p:font typeface="漢儀新蒂蠟筆體" panose="02000500000000000000" pitchFamily="2" charset="-12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84B2D"/>
    <a:srgbClr val="E8E5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780" y="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jpeg>
</file>

<file path=ppt/media/image18.jpeg>
</file>

<file path=ppt/media/image19.png>
</file>

<file path=ppt/media/image2.pn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3.pn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jpeg"/><Relationship Id="rId7" Type="http://schemas.openxmlformats.org/officeDocument/2006/relationships/image" Target="../media/image12.sv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svg"/><Relationship Id="rId5" Type="http://schemas.openxmlformats.org/officeDocument/2006/relationships/image" Target="../media/image10.sv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svg"/></Relationships>
</file>

<file path=ppt/slides/_rels/slide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8.jpeg"/><Relationship Id="rId7" Type="http://schemas.openxmlformats.org/officeDocument/2006/relationships/image" Target="../media/image10.svg"/><Relationship Id="rId2" Type="http://schemas.openxmlformats.org/officeDocument/2006/relationships/image" Target="../media/image17.jpeg"/><Relationship Id="rId1" Type="http://schemas.openxmlformats.org/officeDocument/2006/relationships/slideLayout" Target="../slideLayouts/slideLayout7.xml"/><Relationship Id="rId6" Type="http://schemas.openxmlformats.org/officeDocument/2006/relationships/image" Target="../media/image9.png"/><Relationship Id="rId11" Type="http://schemas.openxmlformats.org/officeDocument/2006/relationships/image" Target="../media/image14.svg"/><Relationship Id="rId5" Type="http://schemas.openxmlformats.org/officeDocument/2006/relationships/image" Target="../media/image16.svg"/><Relationship Id="rId10" Type="http://schemas.openxmlformats.org/officeDocument/2006/relationships/image" Target="../media/image13.png"/><Relationship Id="rId4" Type="http://schemas.openxmlformats.org/officeDocument/2006/relationships/image" Target="../media/image15.png"/><Relationship Id="rId9" Type="http://schemas.openxmlformats.org/officeDocument/2006/relationships/image" Target="../media/image12.svg"/></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svg"/><Relationship Id="rId7" Type="http://schemas.openxmlformats.org/officeDocument/2006/relationships/image" Target="../media/image25.sv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svg"/><Relationship Id="rId10" Type="http://schemas.openxmlformats.org/officeDocument/2006/relationships/image" Target="../media/image4.jpeg"/><Relationship Id="rId4" Type="http://schemas.openxmlformats.org/officeDocument/2006/relationships/image" Target="../media/image22.png"/><Relationship Id="rId9" Type="http://schemas.openxmlformats.org/officeDocument/2006/relationships/image" Target="../media/image27.sv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圖片 4">
            <a:extLst>
              <a:ext uri="{FF2B5EF4-FFF2-40B4-BE49-F238E27FC236}">
                <a16:creationId xmlns:a16="http://schemas.microsoft.com/office/drawing/2014/main" id="{5D8855C8-592A-4270-87AF-3E82C24F6DA3}"/>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330" t="70911" r="17930" b="19876"/>
          <a:stretch/>
        </p:blipFill>
        <p:spPr>
          <a:xfrm>
            <a:off x="3048000" y="4610100"/>
            <a:ext cx="3200400" cy="762000"/>
          </a:xfrm>
          <a:prstGeom prst="rect">
            <a:avLst/>
          </a:prstGeom>
        </p:spPr>
      </p:pic>
      <p:pic>
        <p:nvPicPr>
          <p:cNvPr id="7" name="圖片 6">
            <a:extLst>
              <a:ext uri="{FF2B5EF4-FFF2-40B4-BE49-F238E27FC236}">
                <a16:creationId xmlns:a16="http://schemas.microsoft.com/office/drawing/2014/main" id="{9E935A88-6ACE-4483-9381-ADBA5517299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7371" t="28560" r="21799" b="36430"/>
          <a:stretch/>
        </p:blipFill>
        <p:spPr>
          <a:xfrm>
            <a:off x="10058400" y="2247900"/>
            <a:ext cx="2971800" cy="2895600"/>
          </a:xfrm>
          <a:prstGeom prst="rect">
            <a:avLst/>
          </a:prstGeom>
        </p:spPr>
      </p:pic>
      <p:pic>
        <p:nvPicPr>
          <p:cNvPr id="9" name="圖片 8">
            <a:extLst>
              <a:ext uri="{FF2B5EF4-FFF2-40B4-BE49-F238E27FC236}">
                <a16:creationId xmlns:a16="http://schemas.microsoft.com/office/drawing/2014/main" id="{8F6F03EC-6B37-4857-9DC4-0245E7BE9B6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15200" y="5166360"/>
            <a:ext cx="2248412" cy="214678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grpSp>
        <p:nvGrpSpPr>
          <p:cNvPr id="2" name="Group 2"/>
          <p:cNvGrpSpPr/>
          <p:nvPr/>
        </p:nvGrpSpPr>
        <p:grpSpPr>
          <a:xfrm>
            <a:off x="1066800" y="800100"/>
            <a:ext cx="7498759" cy="8724900"/>
            <a:chOff x="0" y="0"/>
            <a:chExt cx="1974982" cy="2297916"/>
          </a:xfrm>
        </p:grpSpPr>
        <p:sp>
          <p:nvSpPr>
            <p:cNvPr id="3" name="Freeform 3"/>
            <p:cNvSpPr/>
            <p:nvPr/>
          </p:nvSpPr>
          <p:spPr>
            <a:xfrm>
              <a:off x="0" y="0"/>
              <a:ext cx="1974982" cy="2297916"/>
            </a:xfrm>
            <a:custGeom>
              <a:avLst/>
              <a:gdLst/>
              <a:ahLst/>
              <a:cxnLst/>
              <a:rect l="l" t="t" r="r" b="b"/>
              <a:pathLst>
                <a:path w="1974982" h="2297916">
                  <a:moveTo>
                    <a:pt x="0" y="0"/>
                  </a:moveTo>
                  <a:lnTo>
                    <a:pt x="1974982" y="0"/>
                  </a:lnTo>
                  <a:lnTo>
                    <a:pt x="1974982" y="2297916"/>
                  </a:lnTo>
                  <a:lnTo>
                    <a:pt x="0" y="2297916"/>
                  </a:lnTo>
                  <a:close/>
                </a:path>
              </a:pathLst>
            </a:custGeom>
            <a:solidFill>
              <a:srgbClr val="A84B2D"/>
            </a:solidFill>
          </p:spPr>
        </p:sp>
        <p:sp>
          <p:nvSpPr>
            <p:cNvPr id="4" name="TextBox 4"/>
            <p:cNvSpPr txBox="1"/>
            <p:nvPr/>
          </p:nvSpPr>
          <p:spPr>
            <a:xfrm>
              <a:off x="0" y="-38100"/>
              <a:ext cx="1974982" cy="2336016"/>
            </a:xfrm>
            <a:prstGeom prst="rect">
              <a:avLst/>
            </a:prstGeom>
          </p:spPr>
          <p:txBody>
            <a:bodyPr lIns="50800" tIns="50800" rIns="50800" bIns="50800" rtlCol="0" anchor="ctr"/>
            <a:lstStyle/>
            <a:p>
              <a:pPr algn="ctr">
                <a:lnSpc>
                  <a:spcPts val="3359"/>
                </a:lnSpc>
              </a:pPr>
              <a:endParaRPr/>
            </a:p>
          </p:txBody>
        </p:sp>
      </p:grpSp>
      <p:grpSp>
        <p:nvGrpSpPr>
          <p:cNvPr id="5" name="Group 5"/>
          <p:cNvGrpSpPr/>
          <p:nvPr/>
        </p:nvGrpSpPr>
        <p:grpSpPr>
          <a:xfrm>
            <a:off x="1921486" y="1580800"/>
            <a:ext cx="5789387" cy="7125400"/>
            <a:chOff x="0" y="0"/>
            <a:chExt cx="660400" cy="812800"/>
          </a:xfrm>
        </p:grpSpPr>
        <p:sp>
          <p:nvSpPr>
            <p:cNvPr id="6" name="Freeform 6"/>
            <p:cNvSpPr/>
            <p:nvPr/>
          </p:nvSpPr>
          <p:spPr>
            <a:xfrm>
              <a:off x="0" y="0"/>
              <a:ext cx="660400" cy="812800"/>
            </a:xfrm>
            <a:custGeom>
              <a:avLst/>
              <a:gdLst/>
              <a:ahLst/>
              <a:cxnLst/>
              <a:rect l="l" t="t" r="r" b="b"/>
              <a:pathLst>
                <a:path w="660400" h="8128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blipFill>
              <a:blip r:embed="rId2"/>
              <a:stretch>
                <a:fillRect l="-5532" t="-8444" r="-5537" b="-27006"/>
              </a:stretch>
            </a:blipFill>
            <a:ln w="38100" cap="sq">
              <a:solidFill>
                <a:srgbClr val="000000"/>
              </a:solidFill>
              <a:prstDash val="solid"/>
              <a:miter/>
            </a:ln>
          </p:spPr>
        </p:sp>
      </p:grpSp>
      <p:sp>
        <p:nvSpPr>
          <p:cNvPr id="7" name="TextBox 7"/>
          <p:cNvSpPr txBox="1"/>
          <p:nvPr/>
        </p:nvSpPr>
        <p:spPr>
          <a:xfrm>
            <a:off x="10418276" y="4547528"/>
            <a:ext cx="3918602" cy="523842"/>
          </a:xfrm>
          <a:prstGeom prst="rect">
            <a:avLst/>
          </a:prstGeom>
        </p:spPr>
        <p:txBody>
          <a:bodyPr lIns="0" tIns="0" rIns="0" bIns="0" rtlCol="0" anchor="t">
            <a:spAutoFit/>
          </a:bodyPr>
          <a:lstStyle/>
          <a:p>
            <a:pPr algn="l">
              <a:lnSpc>
                <a:spcPts val="4201"/>
              </a:lnSpc>
            </a:pPr>
            <a:r>
              <a:rPr lang="en-US" sz="3001" spc="-30">
                <a:solidFill>
                  <a:srgbClr val="1E1E1E"/>
                </a:solidFill>
                <a:latin typeface="Be Vietnam Ultra-Bold"/>
              </a:rPr>
              <a:t>Years of experience</a:t>
            </a:r>
          </a:p>
        </p:txBody>
      </p:sp>
      <p:sp>
        <p:nvSpPr>
          <p:cNvPr id="8" name="TextBox 8"/>
          <p:cNvSpPr txBox="1"/>
          <p:nvPr/>
        </p:nvSpPr>
        <p:spPr>
          <a:xfrm>
            <a:off x="10418276" y="3353826"/>
            <a:ext cx="4720298" cy="688943"/>
          </a:xfrm>
          <a:prstGeom prst="rect">
            <a:avLst/>
          </a:prstGeom>
        </p:spPr>
        <p:txBody>
          <a:bodyPr lIns="0" tIns="0" rIns="0" bIns="0" rtlCol="0" anchor="t">
            <a:spAutoFit/>
          </a:bodyPr>
          <a:lstStyle/>
          <a:p>
            <a:pPr algn="l">
              <a:lnSpc>
                <a:spcPts val="5601"/>
              </a:lnSpc>
            </a:pPr>
            <a:r>
              <a:rPr lang="en-US" sz="4001" spc="-40">
                <a:solidFill>
                  <a:srgbClr val="1E1E1E"/>
                </a:solidFill>
                <a:latin typeface="Be Vietnam Ultra-Bold"/>
              </a:rPr>
              <a:t>Richard Sanchez</a:t>
            </a:r>
          </a:p>
        </p:txBody>
      </p:sp>
      <p:sp>
        <p:nvSpPr>
          <p:cNvPr id="9" name="TextBox 9"/>
          <p:cNvSpPr txBox="1"/>
          <p:nvPr/>
        </p:nvSpPr>
        <p:spPr>
          <a:xfrm>
            <a:off x="10418276" y="5356809"/>
            <a:ext cx="5369307" cy="824832"/>
          </a:xfrm>
          <a:prstGeom prst="rect">
            <a:avLst/>
          </a:prstGeom>
        </p:spPr>
        <p:txBody>
          <a:bodyPr lIns="0" tIns="0" rIns="0" bIns="0" rtlCol="0" anchor="t">
            <a:spAutoFit/>
          </a:bodyPr>
          <a:lstStyle/>
          <a:p>
            <a:pPr algn="l">
              <a:lnSpc>
                <a:spcPts val="3361"/>
              </a:lnSpc>
            </a:pPr>
            <a:r>
              <a:rPr lang="en-US" sz="2401" spc="-12">
                <a:solidFill>
                  <a:srgbClr val="1E1E1E"/>
                </a:solidFill>
                <a:latin typeface="Be Vietnam"/>
              </a:rPr>
              <a:t>Over a decade of real estate expertise.</a:t>
            </a:r>
          </a:p>
        </p:txBody>
      </p:sp>
      <p:sp>
        <p:nvSpPr>
          <p:cNvPr id="10" name="TextBox 10"/>
          <p:cNvSpPr txBox="1"/>
          <p:nvPr/>
        </p:nvSpPr>
        <p:spPr>
          <a:xfrm>
            <a:off x="10418276" y="7493277"/>
            <a:ext cx="5369307" cy="824832"/>
          </a:xfrm>
          <a:prstGeom prst="rect">
            <a:avLst/>
          </a:prstGeom>
        </p:spPr>
        <p:txBody>
          <a:bodyPr lIns="0" tIns="0" rIns="0" bIns="0" rtlCol="0" anchor="t">
            <a:spAutoFit/>
          </a:bodyPr>
          <a:lstStyle/>
          <a:p>
            <a:pPr algn="l">
              <a:lnSpc>
                <a:spcPts val="3361"/>
              </a:lnSpc>
            </a:pPr>
            <a:r>
              <a:rPr lang="en-US" sz="2401" spc="-12">
                <a:solidFill>
                  <a:srgbClr val="1E1E1E"/>
                </a:solidFill>
                <a:latin typeface="Be Vietnam"/>
              </a:rPr>
              <a:t>Specializing in luxury properties and investment opportunities.</a:t>
            </a:r>
          </a:p>
        </p:txBody>
      </p:sp>
      <p:sp>
        <p:nvSpPr>
          <p:cNvPr id="11" name="TextBox 11"/>
          <p:cNvSpPr txBox="1"/>
          <p:nvPr/>
        </p:nvSpPr>
        <p:spPr>
          <a:xfrm>
            <a:off x="10418276" y="6685435"/>
            <a:ext cx="3243161" cy="523842"/>
          </a:xfrm>
          <a:prstGeom prst="rect">
            <a:avLst/>
          </a:prstGeom>
        </p:spPr>
        <p:txBody>
          <a:bodyPr lIns="0" tIns="0" rIns="0" bIns="0" rtlCol="0" anchor="t">
            <a:spAutoFit/>
          </a:bodyPr>
          <a:lstStyle/>
          <a:p>
            <a:pPr algn="l">
              <a:lnSpc>
                <a:spcPts val="4201"/>
              </a:lnSpc>
            </a:pPr>
            <a:r>
              <a:rPr lang="en-US" sz="3001" spc="-30">
                <a:solidFill>
                  <a:srgbClr val="1E1E1E"/>
                </a:solidFill>
                <a:latin typeface="Be Vietnam Ultra-Bold"/>
              </a:rPr>
              <a:t>Specialization</a:t>
            </a:r>
          </a:p>
        </p:txBody>
      </p:sp>
      <p:sp>
        <p:nvSpPr>
          <p:cNvPr id="12" name="AutoShape 12"/>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13" name="AutoShape 13"/>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14" name="AutoShape 14"/>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15" name="AutoShape 15"/>
          <p:cNvSpPr/>
          <p:nvPr/>
        </p:nvSpPr>
        <p:spPr>
          <a:xfrm flipV="1">
            <a:off x="8584609" y="-2446412"/>
            <a:ext cx="0" cy="15179824"/>
          </a:xfrm>
          <a:prstGeom prst="line">
            <a:avLst/>
          </a:prstGeom>
          <a:ln w="38100" cap="flat">
            <a:solidFill>
              <a:srgbClr val="1E1E1E"/>
            </a:solidFill>
            <a:prstDash val="solid"/>
            <a:headEnd type="none" w="sm" len="sm"/>
            <a:tailEnd type="none" w="sm" len="sm"/>
          </a:ln>
        </p:spPr>
      </p:sp>
      <p:sp>
        <p:nvSpPr>
          <p:cNvPr id="16" name="AutoShape 16"/>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7" name="TextBox 17"/>
          <p:cNvSpPr txBox="1"/>
          <p:nvPr/>
        </p:nvSpPr>
        <p:spPr>
          <a:xfrm>
            <a:off x="10418276" y="1892691"/>
            <a:ext cx="3918602" cy="962660"/>
          </a:xfrm>
          <a:prstGeom prst="rect">
            <a:avLst/>
          </a:prstGeom>
        </p:spPr>
        <p:txBody>
          <a:bodyPr lIns="0" tIns="0" rIns="0" bIns="0" rtlCol="0" anchor="t">
            <a:spAutoFit/>
          </a:bodyPr>
          <a:lstStyle/>
          <a:p>
            <a:pPr algn="l">
              <a:lnSpc>
                <a:spcPts val="7840"/>
              </a:lnSpc>
            </a:pPr>
            <a:r>
              <a:rPr lang="en-US" sz="5600" spc="-196" dirty="0">
                <a:solidFill>
                  <a:srgbClr val="A84B2D"/>
                </a:solidFill>
                <a:latin typeface="The Seasons"/>
              </a:rPr>
              <a:t>About me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3" name="AutoShape 3"/>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4" name="AutoShape 4"/>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5" name="AutoShape 5"/>
          <p:cNvSpPr/>
          <p:nvPr/>
        </p:nvSpPr>
        <p:spPr>
          <a:xfrm flipV="1">
            <a:off x="9144000" y="5219787"/>
            <a:ext cx="0" cy="2853852"/>
          </a:xfrm>
          <a:prstGeom prst="line">
            <a:avLst/>
          </a:prstGeom>
          <a:ln w="38100" cap="flat">
            <a:solidFill>
              <a:srgbClr val="1E1E1E"/>
            </a:solidFill>
            <a:prstDash val="solid"/>
            <a:headEnd type="none" w="sm" len="sm"/>
            <a:tailEnd type="none" w="sm" len="sm"/>
          </a:ln>
        </p:spPr>
      </p:sp>
      <p:grpSp>
        <p:nvGrpSpPr>
          <p:cNvPr id="6" name="Group 6"/>
          <p:cNvGrpSpPr/>
          <p:nvPr/>
        </p:nvGrpSpPr>
        <p:grpSpPr>
          <a:xfrm>
            <a:off x="10306050" y="2022860"/>
            <a:ext cx="6915150" cy="1892300"/>
            <a:chOff x="0" y="0"/>
            <a:chExt cx="1485133" cy="406400"/>
          </a:xfrm>
        </p:grpSpPr>
        <p:sp>
          <p:nvSpPr>
            <p:cNvPr id="7" name="Freeform 7"/>
            <p:cNvSpPr/>
            <p:nvPr/>
          </p:nvSpPr>
          <p:spPr>
            <a:xfrm>
              <a:off x="0" y="0"/>
              <a:ext cx="1485133" cy="406400"/>
            </a:xfrm>
            <a:custGeom>
              <a:avLst/>
              <a:gdLst/>
              <a:ahLst/>
              <a:cxnLst/>
              <a:rect l="l" t="t" r="r" b="b"/>
              <a:pathLst>
                <a:path w="1485133" h="406400">
                  <a:moveTo>
                    <a:pt x="1281933" y="0"/>
                  </a:moveTo>
                  <a:cubicBezTo>
                    <a:pt x="1394157" y="0"/>
                    <a:pt x="1485133" y="90976"/>
                    <a:pt x="1485133" y="203200"/>
                  </a:cubicBezTo>
                  <a:cubicBezTo>
                    <a:pt x="1485133" y="315424"/>
                    <a:pt x="1394157" y="406400"/>
                    <a:pt x="1281933" y="406400"/>
                  </a:cubicBezTo>
                  <a:lnTo>
                    <a:pt x="203200" y="406400"/>
                  </a:lnTo>
                  <a:cubicBezTo>
                    <a:pt x="90976" y="406400"/>
                    <a:pt x="0" y="315424"/>
                    <a:pt x="0" y="203200"/>
                  </a:cubicBezTo>
                  <a:cubicBezTo>
                    <a:pt x="0" y="90976"/>
                    <a:pt x="90976" y="0"/>
                    <a:pt x="203200" y="0"/>
                  </a:cubicBezTo>
                  <a:close/>
                </a:path>
              </a:pathLst>
            </a:custGeom>
            <a:solidFill>
              <a:srgbClr val="A84B2D"/>
            </a:solidFill>
          </p:spPr>
        </p:sp>
        <p:sp>
          <p:nvSpPr>
            <p:cNvPr id="8" name="TextBox 8"/>
            <p:cNvSpPr txBox="1"/>
            <p:nvPr/>
          </p:nvSpPr>
          <p:spPr>
            <a:xfrm>
              <a:off x="0" y="-47625"/>
              <a:ext cx="1485133" cy="454025"/>
            </a:xfrm>
            <a:prstGeom prst="rect">
              <a:avLst/>
            </a:prstGeom>
          </p:spPr>
          <p:txBody>
            <a:bodyPr lIns="50800" tIns="50800" rIns="50800" bIns="50800" rtlCol="0" anchor="ctr"/>
            <a:lstStyle/>
            <a:p>
              <a:pPr algn="ctr">
                <a:lnSpc>
                  <a:spcPts val="3361"/>
                </a:lnSpc>
              </a:pPr>
              <a:endParaRPr/>
            </a:p>
          </p:txBody>
        </p:sp>
      </p:grpSp>
      <p:grpSp>
        <p:nvGrpSpPr>
          <p:cNvPr id="9" name="Group 9"/>
          <p:cNvGrpSpPr/>
          <p:nvPr/>
        </p:nvGrpSpPr>
        <p:grpSpPr>
          <a:xfrm>
            <a:off x="14173200" y="2022860"/>
            <a:ext cx="3086100" cy="1892300"/>
            <a:chOff x="0" y="0"/>
            <a:chExt cx="812800" cy="498384"/>
          </a:xfrm>
        </p:grpSpPr>
        <p:sp>
          <p:nvSpPr>
            <p:cNvPr id="10" name="Freeform 10"/>
            <p:cNvSpPr/>
            <p:nvPr/>
          </p:nvSpPr>
          <p:spPr>
            <a:xfrm>
              <a:off x="0" y="0"/>
              <a:ext cx="812800" cy="498384"/>
            </a:xfrm>
            <a:custGeom>
              <a:avLst/>
              <a:gdLst/>
              <a:ahLst/>
              <a:cxnLst/>
              <a:rect l="l" t="t" r="r" b="b"/>
              <a:pathLst>
                <a:path w="812800" h="498384">
                  <a:moveTo>
                    <a:pt x="0" y="0"/>
                  </a:moveTo>
                  <a:lnTo>
                    <a:pt x="812800" y="0"/>
                  </a:lnTo>
                  <a:lnTo>
                    <a:pt x="812800" y="498384"/>
                  </a:lnTo>
                  <a:lnTo>
                    <a:pt x="0" y="498384"/>
                  </a:lnTo>
                  <a:close/>
                </a:path>
              </a:pathLst>
            </a:custGeom>
            <a:solidFill>
              <a:srgbClr val="A84B2D"/>
            </a:solidFill>
          </p:spPr>
        </p:sp>
        <p:sp>
          <p:nvSpPr>
            <p:cNvPr id="11" name="TextBox 11"/>
            <p:cNvSpPr txBox="1"/>
            <p:nvPr/>
          </p:nvSpPr>
          <p:spPr>
            <a:xfrm>
              <a:off x="0" y="-47625"/>
              <a:ext cx="812800" cy="546009"/>
            </a:xfrm>
            <a:prstGeom prst="rect">
              <a:avLst/>
            </a:prstGeom>
          </p:spPr>
          <p:txBody>
            <a:bodyPr lIns="50800" tIns="50800" rIns="50800" bIns="50800" rtlCol="0" anchor="ctr"/>
            <a:lstStyle/>
            <a:p>
              <a:pPr algn="ctr">
                <a:lnSpc>
                  <a:spcPts val="3361"/>
                </a:lnSpc>
              </a:pPr>
              <a:endParaRPr/>
            </a:p>
          </p:txBody>
        </p:sp>
      </p:grpSp>
      <p:sp>
        <p:nvSpPr>
          <p:cNvPr id="12" name="AutoShape 12"/>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3" name="TextBox 13"/>
          <p:cNvSpPr txBox="1"/>
          <p:nvPr/>
        </p:nvSpPr>
        <p:spPr>
          <a:xfrm>
            <a:off x="2662498" y="2013335"/>
            <a:ext cx="6702232" cy="2219325"/>
          </a:xfrm>
          <a:prstGeom prst="rect">
            <a:avLst/>
          </a:prstGeom>
        </p:spPr>
        <p:txBody>
          <a:bodyPr lIns="0" tIns="0" rIns="0" bIns="0" rtlCol="0" anchor="t">
            <a:spAutoFit/>
          </a:bodyPr>
          <a:lstStyle/>
          <a:p>
            <a:pPr algn="l">
              <a:lnSpc>
                <a:spcPts val="8640"/>
              </a:lnSpc>
            </a:pPr>
            <a:r>
              <a:rPr lang="en-US" sz="7200" spc="-252">
                <a:solidFill>
                  <a:srgbClr val="A84B2D"/>
                </a:solidFill>
                <a:latin typeface="The Seasons Bold"/>
              </a:rPr>
              <a:t>Client Testimonials</a:t>
            </a:r>
          </a:p>
        </p:txBody>
      </p:sp>
      <p:sp>
        <p:nvSpPr>
          <p:cNvPr id="14" name="TextBox 14"/>
          <p:cNvSpPr txBox="1"/>
          <p:nvPr/>
        </p:nvSpPr>
        <p:spPr>
          <a:xfrm>
            <a:off x="10591800" y="5450107"/>
            <a:ext cx="5033702" cy="1406492"/>
          </a:xfrm>
          <a:prstGeom prst="rect">
            <a:avLst/>
          </a:prstGeom>
        </p:spPr>
        <p:txBody>
          <a:bodyPr lIns="0" tIns="0" rIns="0" bIns="0" rtlCol="0" anchor="t">
            <a:spAutoFit/>
          </a:bodyPr>
          <a:lstStyle/>
          <a:p>
            <a:pPr algn="l">
              <a:lnSpc>
                <a:spcPts val="2801"/>
              </a:lnSpc>
            </a:pPr>
            <a:r>
              <a:rPr lang="en-US" sz="2001" spc="-10">
                <a:solidFill>
                  <a:srgbClr val="1E1E1E"/>
                </a:solidFill>
                <a:latin typeface="Be Vietnam"/>
              </a:rPr>
              <a:t>The professionalism and expertise of our real estate agent shone through in every aspect of the property buying process. They made it an effortless experience.</a:t>
            </a:r>
          </a:p>
        </p:txBody>
      </p:sp>
      <p:sp>
        <p:nvSpPr>
          <p:cNvPr id="15" name="TextBox 15"/>
          <p:cNvSpPr txBox="1"/>
          <p:nvPr/>
        </p:nvSpPr>
        <p:spPr>
          <a:xfrm>
            <a:off x="2662498" y="5450107"/>
            <a:ext cx="5482738" cy="1406492"/>
          </a:xfrm>
          <a:prstGeom prst="rect">
            <a:avLst/>
          </a:prstGeom>
        </p:spPr>
        <p:txBody>
          <a:bodyPr lIns="0" tIns="0" rIns="0" bIns="0" rtlCol="0" anchor="t">
            <a:spAutoFit/>
          </a:bodyPr>
          <a:lstStyle/>
          <a:p>
            <a:pPr algn="l">
              <a:lnSpc>
                <a:spcPts val="2801"/>
              </a:lnSpc>
            </a:pPr>
            <a:r>
              <a:rPr lang="en-US" sz="2001" spc="-10">
                <a:solidFill>
                  <a:srgbClr val="1E1E1E"/>
                </a:solidFill>
                <a:latin typeface="Be Vietnam"/>
              </a:rPr>
              <a:t>This real estate professional provided invaluable guidance in managing our property portfolio. Their insight and support greatly enhanced our investments.</a:t>
            </a:r>
          </a:p>
        </p:txBody>
      </p:sp>
      <p:sp>
        <p:nvSpPr>
          <p:cNvPr id="16" name="TextBox 16"/>
          <p:cNvSpPr txBox="1"/>
          <p:nvPr/>
        </p:nvSpPr>
        <p:spPr>
          <a:xfrm>
            <a:off x="10591800" y="7068917"/>
            <a:ext cx="2971981" cy="405732"/>
          </a:xfrm>
          <a:prstGeom prst="rect">
            <a:avLst/>
          </a:prstGeom>
        </p:spPr>
        <p:txBody>
          <a:bodyPr lIns="0" tIns="0" rIns="0" bIns="0" rtlCol="0" anchor="t">
            <a:spAutoFit/>
          </a:bodyPr>
          <a:lstStyle/>
          <a:p>
            <a:pPr algn="l">
              <a:lnSpc>
                <a:spcPts val="3361"/>
              </a:lnSpc>
            </a:pPr>
            <a:r>
              <a:rPr lang="en-US" sz="2401" spc="-12">
                <a:solidFill>
                  <a:srgbClr val="1E1E1E"/>
                </a:solidFill>
                <a:latin typeface="Be Vietnam Ultra-Bold"/>
              </a:rPr>
              <a:t>Taylor Alonso</a:t>
            </a:r>
          </a:p>
        </p:txBody>
      </p:sp>
      <p:sp>
        <p:nvSpPr>
          <p:cNvPr id="17" name="TextBox 17"/>
          <p:cNvSpPr txBox="1"/>
          <p:nvPr/>
        </p:nvSpPr>
        <p:spPr>
          <a:xfrm>
            <a:off x="2662498" y="7068917"/>
            <a:ext cx="2971981" cy="405732"/>
          </a:xfrm>
          <a:prstGeom prst="rect">
            <a:avLst/>
          </a:prstGeom>
        </p:spPr>
        <p:txBody>
          <a:bodyPr lIns="0" tIns="0" rIns="0" bIns="0" rtlCol="0" anchor="t">
            <a:spAutoFit/>
          </a:bodyPr>
          <a:lstStyle/>
          <a:p>
            <a:pPr algn="l">
              <a:lnSpc>
                <a:spcPts val="3361"/>
              </a:lnSpc>
            </a:pPr>
            <a:r>
              <a:rPr lang="en-US" sz="2401" spc="-12">
                <a:solidFill>
                  <a:srgbClr val="1E1E1E"/>
                </a:solidFill>
                <a:latin typeface="Be Vietnam Ultra-Bold"/>
              </a:rPr>
              <a:t>Reese Miller</a:t>
            </a:r>
          </a:p>
        </p:txBody>
      </p:sp>
      <p:sp>
        <p:nvSpPr>
          <p:cNvPr id="18" name="TextBox 18"/>
          <p:cNvSpPr txBox="1"/>
          <p:nvPr/>
        </p:nvSpPr>
        <p:spPr>
          <a:xfrm>
            <a:off x="10591800" y="7564728"/>
            <a:ext cx="2222814" cy="349217"/>
          </a:xfrm>
          <a:prstGeom prst="rect">
            <a:avLst/>
          </a:prstGeom>
        </p:spPr>
        <p:txBody>
          <a:bodyPr lIns="0" tIns="0" rIns="0" bIns="0" rtlCol="0" anchor="t">
            <a:spAutoFit/>
          </a:bodyPr>
          <a:lstStyle/>
          <a:p>
            <a:pPr algn="l">
              <a:lnSpc>
                <a:spcPts val="2801"/>
              </a:lnSpc>
            </a:pPr>
            <a:r>
              <a:rPr lang="en-US" sz="2001" spc="-10">
                <a:solidFill>
                  <a:srgbClr val="1E1E1E"/>
                </a:solidFill>
                <a:latin typeface="Be Vietnam Italics"/>
              </a:rPr>
              <a:t>Homeowner</a:t>
            </a:r>
          </a:p>
        </p:txBody>
      </p:sp>
      <p:sp>
        <p:nvSpPr>
          <p:cNvPr id="19" name="TextBox 19"/>
          <p:cNvSpPr txBox="1"/>
          <p:nvPr/>
        </p:nvSpPr>
        <p:spPr>
          <a:xfrm>
            <a:off x="2662498" y="7564728"/>
            <a:ext cx="2222814" cy="349217"/>
          </a:xfrm>
          <a:prstGeom prst="rect">
            <a:avLst/>
          </a:prstGeom>
        </p:spPr>
        <p:txBody>
          <a:bodyPr lIns="0" tIns="0" rIns="0" bIns="0" rtlCol="0" anchor="t">
            <a:spAutoFit/>
          </a:bodyPr>
          <a:lstStyle/>
          <a:p>
            <a:pPr algn="l">
              <a:lnSpc>
                <a:spcPts val="2801"/>
              </a:lnSpc>
            </a:pPr>
            <a:r>
              <a:rPr lang="en-US" sz="2001" spc="-10">
                <a:solidFill>
                  <a:srgbClr val="1E1E1E"/>
                </a:solidFill>
                <a:latin typeface="Be Vietnam Italics"/>
              </a:rPr>
              <a:t>Homeowner</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grpSp>
        <p:nvGrpSpPr>
          <p:cNvPr id="2" name="Group 2"/>
          <p:cNvGrpSpPr/>
          <p:nvPr/>
        </p:nvGrpSpPr>
        <p:grpSpPr>
          <a:xfrm>
            <a:off x="17221200" y="-5363"/>
            <a:ext cx="1066800" cy="10292363"/>
            <a:chOff x="0" y="0"/>
            <a:chExt cx="280968" cy="2710746"/>
          </a:xfrm>
        </p:grpSpPr>
        <p:sp>
          <p:nvSpPr>
            <p:cNvPr id="3" name="Freeform 3"/>
            <p:cNvSpPr/>
            <p:nvPr/>
          </p:nvSpPr>
          <p:spPr>
            <a:xfrm>
              <a:off x="0" y="0"/>
              <a:ext cx="280968" cy="2710746"/>
            </a:xfrm>
            <a:custGeom>
              <a:avLst/>
              <a:gdLst/>
              <a:ahLst/>
              <a:cxnLst/>
              <a:rect l="l" t="t" r="r" b="b"/>
              <a:pathLst>
                <a:path w="280968" h="2710746">
                  <a:moveTo>
                    <a:pt x="0" y="0"/>
                  </a:moveTo>
                  <a:lnTo>
                    <a:pt x="280968" y="0"/>
                  </a:lnTo>
                  <a:lnTo>
                    <a:pt x="280968" y="2710746"/>
                  </a:lnTo>
                  <a:lnTo>
                    <a:pt x="0" y="2710746"/>
                  </a:lnTo>
                  <a:close/>
                </a:path>
              </a:pathLst>
            </a:custGeom>
            <a:solidFill>
              <a:srgbClr val="A84B2D"/>
            </a:solidFill>
          </p:spPr>
        </p:sp>
        <p:sp>
          <p:nvSpPr>
            <p:cNvPr id="4" name="TextBox 4"/>
            <p:cNvSpPr txBox="1"/>
            <p:nvPr/>
          </p:nvSpPr>
          <p:spPr>
            <a:xfrm>
              <a:off x="0" y="-47625"/>
              <a:ext cx="280968" cy="2758371"/>
            </a:xfrm>
            <a:prstGeom prst="rect">
              <a:avLst/>
            </a:prstGeom>
          </p:spPr>
          <p:txBody>
            <a:bodyPr lIns="50800" tIns="50800" rIns="50800" bIns="50800" rtlCol="0" anchor="ctr"/>
            <a:lstStyle/>
            <a:p>
              <a:pPr algn="ctr">
                <a:lnSpc>
                  <a:spcPts val="3361"/>
                </a:lnSpc>
              </a:pPr>
              <a:endParaRPr/>
            </a:p>
          </p:txBody>
        </p:sp>
      </p:grpSp>
      <p:grpSp>
        <p:nvGrpSpPr>
          <p:cNvPr id="5" name="Group 5"/>
          <p:cNvGrpSpPr/>
          <p:nvPr/>
        </p:nvGrpSpPr>
        <p:grpSpPr>
          <a:xfrm>
            <a:off x="0" y="-5363"/>
            <a:ext cx="1066800" cy="10292363"/>
            <a:chOff x="0" y="0"/>
            <a:chExt cx="280968" cy="2710746"/>
          </a:xfrm>
        </p:grpSpPr>
        <p:sp>
          <p:nvSpPr>
            <p:cNvPr id="6" name="Freeform 6"/>
            <p:cNvSpPr/>
            <p:nvPr/>
          </p:nvSpPr>
          <p:spPr>
            <a:xfrm>
              <a:off x="0" y="0"/>
              <a:ext cx="280968" cy="2710746"/>
            </a:xfrm>
            <a:custGeom>
              <a:avLst/>
              <a:gdLst/>
              <a:ahLst/>
              <a:cxnLst/>
              <a:rect l="l" t="t" r="r" b="b"/>
              <a:pathLst>
                <a:path w="280968" h="2710746">
                  <a:moveTo>
                    <a:pt x="0" y="0"/>
                  </a:moveTo>
                  <a:lnTo>
                    <a:pt x="280968" y="0"/>
                  </a:lnTo>
                  <a:lnTo>
                    <a:pt x="280968" y="2710746"/>
                  </a:lnTo>
                  <a:lnTo>
                    <a:pt x="0" y="2710746"/>
                  </a:lnTo>
                  <a:close/>
                </a:path>
              </a:pathLst>
            </a:custGeom>
            <a:solidFill>
              <a:srgbClr val="A84B2D"/>
            </a:solidFill>
          </p:spPr>
        </p:sp>
        <p:sp>
          <p:nvSpPr>
            <p:cNvPr id="7" name="TextBox 7"/>
            <p:cNvSpPr txBox="1"/>
            <p:nvPr/>
          </p:nvSpPr>
          <p:spPr>
            <a:xfrm>
              <a:off x="0" y="-47625"/>
              <a:ext cx="280968" cy="2758371"/>
            </a:xfrm>
            <a:prstGeom prst="rect">
              <a:avLst/>
            </a:prstGeom>
          </p:spPr>
          <p:txBody>
            <a:bodyPr lIns="50800" tIns="50800" rIns="50800" bIns="50800" rtlCol="0" anchor="ctr"/>
            <a:lstStyle/>
            <a:p>
              <a:pPr algn="ctr">
                <a:lnSpc>
                  <a:spcPts val="3361"/>
                </a:lnSpc>
              </a:pPr>
              <a:endParaRPr/>
            </a:p>
          </p:txBody>
        </p:sp>
      </p:grpSp>
      <p:sp>
        <p:nvSpPr>
          <p:cNvPr id="8" name="AutoShape 8"/>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9" name="AutoShape 9"/>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10" name="AutoShape 10"/>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11" name="AutoShape 11"/>
          <p:cNvSpPr/>
          <p:nvPr/>
        </p:nvSpPr>
        <p:spPr>
          <a:xfrm flipV="1">
            <a:off x="17240250" y="-2446412"/>
            <a:ext cx="0" cy="15179824"/>
          </a:xfrm>
          <a:prstGeom prst="line">
            <a:avLst/>
          </a:prstGeom>
          <a:ln w="38100" cap="flat">
            <a:solidFill>
              <a:srgbClr val="1E1E1E"/>
            </a:solidFill>
            <a:prstDash val="solid"/>
            <a:headEnd type="none" w="sm" len="sm"/>
            <a:tailEnd type="none" w="sm" len="sm"/>
          </a:ln>
        </p:spPr>
      </p:sp>
      <p:grpSp>
        <p:nvGrpSpPr>
          <p:cNvPr id="12" name="Group 12"/>
          <p:cNvGrpSpPr/>
          <p:nvPr/>
        </p:nvGrpSpPr>
        <p:grpSpPr>
          <a:xfrm>
            <a:off x="2073299" y="3078808"/>
            <a:ext cx="14141427" cy="5561943"/>
            <a:chOff x="0" y="0"/>
            <a:chExt cx="3724491" cy="1464874"/>
          </a:xfrm>
        </p:grpSpPr>
        <p:sp>
          <p:nvSpPr>
            <p:cNvPr id="13" name="Freeform 13"/>
            <p:cNvSpPr/>
            <p:nvPr/>
          </p:nvSpPr>
          <p:spPr>
            <a:xfrm>
              <a:off x="0" y="0"/>
              <a:ext cx="3724491" cy="1464874"/>
            </a:xfrm>
            <a:custGeom>
              <a:avLst/>
              <a:gdLst/>
              <a:ahLst/>
              <a:cxnLst/>
              <a:rect l="l" t="t" r="r" b="b"/>
              <a:pathLst>
                <a:path w="3724491" h="1464874">
                  <a:moveTo>
                    <a:pt x="0" y="0"/>
                  </a:moveTo>
                  <a:lnTo>
                    <a:pt x="3724491" y="0"/>
                  </a:lnTo>
                  <a:lnTo>
                    <a:pt x="3724491" y="1464874"/>
                  </a:lnTo>
                  <a:lnTo>
                    <a:pt x="0" y="1464874"/>
                  </a:lnTo>
                  <a:close/>
                </a:path>
              </a:pathLst>
            </a:custGeom>
            <a:solidFill>
              <a:srgbClr val="000000">
                <a:alpha val="0"/>
              </a:srgbClr>
            </a:solidFill>
            <a:ln w="38100" cap="sq">
              <a:solidFill>
                <a:srgbClr val="000000"/>
              </a:solidFill>
              <a:prstDash val="solid"/>
              <a:miter/>
            </a:ln>
          </p:spPr>
        </p:sp>
        <p:sp>
          <p:nvSpPr>
            <p:cNvPr id="14" name="TextBox 14"/>
            <p:cNvSpPr txBox="1"/>
            <p:nvPr/>
          </p:nvSpPr>
          <p:spPr>
            <a:xfrm>
              <a:off x="0" y="-47625"/>
              <a:ext cx="3724491" cy="1512499"/>
            </a:xfrm>
            <a:prstGeom prst="rect">
              <a:avLst/>
            </a:prstGeom>
          </p:spPr>
          <p:txBody>
            <a:bodyPr lIns="50800" tIns="50800" rIns="50800" bIns="50800" rtlCol="0" anchor="ctr"/>
            <a:lstStyle/>
            <a:p>
              <a:pPr algn="ctr">
                <a:lnSpc>
                  <a:spcPts val="3361"/>
                </a:lnSpc>
              </a:pPr>
              <a:endParaRPr/>
            </a:p>
          </p:txBody>
        </p:sp>
      </p:grpSp>
      <p:sp>
        <p:nvSpPr>
          <p:cNvPr id="15" name="AutoShape 15"/>
          <p:cNvSpPr/>
          <p:nvPr/>
        </p:nvSpPr>
        <p:spPr>
          <a:xfrm flipV="1">
            <a:off x="9144013" y="3106481"/>
            <a:ext cx="0" cy="5534270"/>
          </a:xfrm>
          <a:prstGeom prst="line">
            <a:avLst/>
          </a:prstGeom>
          <a:ln w="38100" cap="flat">
            <a:solidFill>
              <a:srgbClr val="1E1E1E"/>
            </a:solidFill>
            <a:prstDash val="solid"/>
            <a:headEnd type="none" w="sm" len="sm"/>
            <a:tailEnd type="none" w="sm" len="sm"/>
          </a:ln>
        </p:spPr>
      </p:sp>
      <p:sp>
        <p:nvSpPr>
          <p:cNvPr id="16" name="AutoShape 16"/>
          <p:cNvSpPr/>
          <p:nvPr/>
        </p:nvSpPr>
        <p:spPr>
          <a:xfrm flipH="1">
            <a:off x="2073299" y="5840730"/>
            <a:ext cx="14109842" cy="19050"/>
          </a:xfrm>
          <a:prstGeom prst="line">
            <a:avLst/>
          </a:prstGeom>
          <a:ln w="38100" cap="flat">
            <a:solidFill>
              <a:srgbClr val="1E1E1E"/>
            </a:solidFill>
            <a:prstDash val="solid"/>
            <a:headEnd type="none" w="sm" len="sm"/>
            <a:tailEnd type="none" w="sm" len="sm"/>
          </a:ln>
        </p:spPr>
      </p:sp>
      <p:sp>
        <p:nvSpPr>
          <p:cNvPr id="17" name="TextBox 17"/>
          <p:cNvSpPr txBox="1"/>
          <p:nvPr/>
        </p:nvSpPr>
        <p:spPr>
          <a:xfrm>
            <a:off x="5048419" y="1531948"/>
            <a:ext cx="8229288" cy="972185"/>
          </a:xfrm>
          <a:prstGeom prst="rect">
            <a:avLst/>
          </a:prstGeom>
        </p:spPr>
        <p:txBody>
          <a:bodyPr lIns="0" tIns="0" rIns="0" bIns="0" rtlCol="0" anchor="t">
            <a:spAutoFit/>
          </a:bodyPr>
          <a:lstStyle/>
          <a:p>
            <a:pPr algn="ctr">
              <a:lnSpc>
                <a:spcPts val="7840"/>
              </a:lnSpc>
            </a:pPr>
            <a:r>
              <a:rPr lang="en-US" sz="5600" spc="-196">
                <a:solidFill>
                  <a:srgbClr val="A84B2D"/>
                </a:solidFill>
                <a:latin typeface="The Seasons Bold"/>
              </a:rPr>
              <a:t>Sales Process Timeline</a:t>
            </a:r>
          </a:p>
        </p:txBody>
      </p:sp>
      <p:sp>
        <p:nvSpPr>
          <p:cNvPr id="18" name="TextBox 18"/>
          <p:cNvSpPr txBox="1"/>
          <p:nvPr/>
        </p:nvSpPr>
        <p:spPr>
          <a:xfrm>
            <a:off x="3659720" y="3736253"/>
            <a:ext cx="3142233" cy="523842"/>
          </a:xfrm>
          <a:prstGeom prst="rect">
            <a:avLst/>
          </a:prstGeom>
        </p:spPr>
        <p:txBody>
          <a:bodyPr lIns="0" tIns="0" rIns="0" bIns="0" rtlCol="0" anchor="t">
            <a:spAutoFit/>
          </a:bodyPr>
          <a:lstStyle/>
          <a:p>
            <a:pPr algn="l">
              <a:lnSpc>
                <a:spcPts val="4201"/>
              </a:lnSpc>
            </a:pPr>
            <a:r>
              <a:rPr lang="en-US" sz="3001" spc="-75">
                <a:solidFill>
                  <a:srgbClr val="1E1E1E"/>
                </a:solidFill>
                <a:latin typeface="Be Vietnam Ultra-Bold"/>
              </a:rPr>
              <a:t>Schedule a call</a:t>
            </a:r>
          </a:p>
        </p:txBody>
      </p:sp>
      <p:sp>
        <p:nvSpPr>
          <p:cNvPr id="19" name="TextBox 19"/>
          <p:cNvSpPr txBox="1"/>
          <p:nvPr/>
        </p:nvSpPr>
        <p:spPr>
          <a:xfrm>
            <a:off x="2742906" y="3736253"/>
            <a:ext cx="689798" cy="523842"/>
          </a:xfrm>
          <a:prstGeom prst="rect">
            <a:avLst/>
          </a:prstGeom>
        </p:spPr>
        <p:txBody>
          <a:bodyPr lIns="0" tIns="0" rIns="0" bIns="0" rtlCol="0" anchor="t">
            <a:spAutoFit/>
          </a:bodyPr>
          <a:lstStyle/>
          <a:p>
            <a:pPr algn="l">
              <a:lnSpc>
                <a:spcPts val="4201"/>
              </a:lnSpc>
            </a:pPr>
            <a:r>
              <a:rPr lang="en-US" sz="3001" spc="-75">
                <a:solidFill>
                  <a:srgbClr val="1E1E1E"/>
                </a:solidFill>
                <a:latin typeface="Be Vietnam Ultra-Bold"/>
              </a:rPr>
              <a:t>01</a:t>
            </a:r>
          </a:p>
        </p:txBody>
      </p:sp>
      <p:sp>
        <p:nvSpPr>
          <p:cNvPr id="20" name="TextBox 20"/>
          <p:cNvSpPr txBox="1"/>
          <p:nvPr/>
        </p:nvSpPr>
        <p:spPr>
          <a:xfrm>
            <a:off x="9827297" y="3569584"/>
            <a:ext cx="647623" cy="523842"/>
          </a:xfrm>
          <a:prstGeom prst="rect">
            <a:avLst/>
          </a:prstGeom>
        </p:spPr>
        <p:txBody>
          <a:bodyPr lIns="0" tIns="0" rIns="0" bIns="0" rtlCol="0" anchor="t">
            <a:spAutoFit/>
          </a:bodyPr>
          <a:lstStyle/>
          <a:p>
            <a:pPr algn="l">
              <a:lnSpc>
                <a:spcPts val="4201"/>
              </a:lnSpc>
            </a:pPr>
            <a:r>
              <a:rPr lang="en-US" sz="3001" spc="-75">
                <a:solidFill>
                  <a:srgbClr val="1E1E1E"/>
                </a:solidFill>
                <a:latin typeface="Be Vietnam Ultra-Bold"/>
              </a:rPr>
              <a:t>02</a:t>
            </a:r>
          </a:p>
        </p:txBody>
      </p:sp>
      <p:sp>
        <p:nvSpPr>
          <p:cNvPr id="21" name="TextBox 21"/>
          <p:cNvSpPr txBox="1"/>
          <p:nvPr/>
        </p:nvSpPr>
        <p:spPr>
          <a:xfrm>
            <a:off x="2742906" y="6536055"/>
            <a:ext cx="689798" cy="523842"/>
          </a:xfrm>
          <a:prstGeom prst="rect">
            <a:avLst/>
          </a:prstGeom>
        </p:spPr>
        <p:txBody>
          <a:bodyPr lIns="0" tIns="0" rIns="0" bIns="0" rtlCol="0" anchor="t">
            <a:spAutoFit/>
          </a:bodyPr>
          <a:lstStyle/>
          <a:p>
            <a:pPr algn="l">
              <a:lnSpc>
                <a:spcPts val="4201"/>
              </a:lnSpc>
            </a:pPr>
            <a:r>
              <a:rPr lang="en-US" sz="3001" spc="-75">
                <a:solidFill>
                  <a:srgbClr val="1E1E1E"/>
                </a:solidFill>
                <a:latin typeface="Be Vietnam Ultra-Bold"/>
              </a:rPr>
              <a:t>03</a:t>
            </a:r>
          </a:p>
        </p:txBody>
      </p:sp>
      <p:sp>
        <p:nvSpPr>
          <p:cNvPr id="22" name="TextBox 22"/>
          <p:cNvSpPr txBox="1"/>
          <p:nvPr/>
        </p:nvSpPr>
        <p:spPr>
          <a:xfrm>
            <a:off x="9827297" y="6551811"/>
            <a:ext cx="783084" cy="523842"/>
          </a:xfrm>
          <a:prstGeom prst="rect">
            <a:avLst/>
          </a:prstGeom>
        </p:spPr>
        <p:txBody>
          <a:bodyPr lIns="0" tIns="0" rIns="0" bIns="0" rtlCol="0" anchor="t">
            <a:spAutoFit/>
          </a:bodyPr>
          <a:lstStyle/>
          <a:p>
            <a:pPr algn="l">
              <a:lnSpc>
                <a:spcPts val="4201"/>
              </a:lnSpc>
            </a:pPr>
            <a:r>
              <a:rPr lang="en-US" sz="3001" spc="-75">
                <a:solidFill>
                  <a:srgbClr val="1E1E1E"/>
                </a:solidFill>
                <a:latin typeface="Be Vietnam Ultra-Bold"/>
              </a:rPr>
              <a:t>04</a:t>
            </a:r>
          </a:p>
        </p:txBody>
      </p:sp>
      <p:sp>
        <p:nvSpPr>
          <p:cNvPr id="23" name="TextBox 23"/>
          <p:cNvSpPr txBox="1"/>
          <p:nvPr/>
        </p:nvSpPr>
        <p:spPr>
          <a:xfrm>
            <a:off x="3659720" y="6650355"/>
            <a:ext cx="4500171" cy="409608"/>
          </a:xfrm>
          <a:prstGeom prst="rect">
            <a:avLst/>
          </a:prstGeom>
        </p:spPr>
        <p:txBody>
          <a:bodyPr lIns="0" tIns="0" rIns="0" bIns="0" rtlCol="0" anchor="t">
            <a:spAutoFit/>
          </a:bodyPr>
          <a:lstStyle/>
          <a:p>
            <a:pPr algn="l">
              <a:lnSpc>
                <a:spcPts val="3001"/>
              </a:lnSpc>
            </a:pPr>
            <a:r>
              <a:rPr lang="en-US" sz="3001" spc="-75">
                <a:solidFill>
                  <a:srgbClr val="1E1E1E"/>
                </a:solidFill>
                <a:latin typeface="Be Vietnam Ultra-Bold"/>
              </a:rPr>
              <a:t>Look at houses for sale</a:t>
            </a:r>
          </a:p>
        </p:txBody>
      </p:sp>
      <p:sp>
        <p:nvSpPr>
          <p:cNvPr id="24" name="TextBox 24"/>
          <p:cNvSpPr txBox="1"/>
          <p:nvPr/>
        </p:nvSpPr>
        <p:spPr>
          <a:xfrm>
            <a:off x="10610381" y="3683884"/>
            <a:ext cx="4767671" cy="728378"/>
          </a:xfrm>
          <a:prstGeom prst="rect">
            <a:avLst/>
          </a:prstGeom>
        </p:spPr>
        <p:txBody>
          <a:bodyPr lIns="0" tIns="0" rIns="0" bIns="0" rtlCol="0" anchor="t">
            <a:spAutoFit/>
          </a:bodyPr>
          <a:lstStyle/>
          <a:p>
            <a:pPr algn="l">
              <a:lnSpc>
                <a:spcPts val="2801"/>
              </a:lnSpc>
            </a:pPr>
            <a:r>
              <a:rPr lang="en-US" sz="2801" spc="-70">
                <a:solidFill>
                  <a:srgbClr val="1E1E1E"/>
                </a:solidFill>
                <a:latin typeface="Be Vietnam Ultra-Bold"/>
              </a:rPr>
              <a:t>Choose the time of the meeting</a:t>
            </a:r>
          </a:p>
        </p:txBody>
      </p:sp>
      <p:sp>
        <p:nvSpPr>
          <p:cNvPr id="25" name="TextBox 25"/>
          <p:cNvSpPr txBox="1"/>
          <p:nvPr/>
        </p:nvSpPr>
        <p:spPr>
          <a:xfrm>
            <a:off x="10610381" y="6559443"/>
            <a:ext cx="4078429" cy="523842"/>
          </a:xfrm>
          <a:prstGeom prst="rect">
            <a:avLst/>
          </a:prstGeom>
        </p:spPr>
        <p:txBody>
          <a:bodyPr lIns="0" tIns="0" rIns="0" bIns="0" rtlCol="0" anchor="t">
            <a:spAutoFit/>
          </a:bodyPr>
          <a:lstStyle/>
          <a:p>
            <a:pPr algn="l">
              <a:lnSpc>
                <a:spcPts val="4201"/>
              </a:lnSpc>
            </a:pPr>
            <a:r>
              <a:rPr lang="en-US" sz="3001" spc="-75">
                <a:solidFill>
                  <a:srgbClr val="1E1E1E"/>
                </a:solidFill>
                <a:latin typeface="Be Vietnam Ultra-Bold"/>
              </a:rPr>
              <a:t>Sign the contract</a:t>
            </a:r>
          </a:p>
        </p:txBody>
      </p:sp>
      <p:sp>
        <p:nvSpPr>
          <p:cNvPr id="26" name="TextBox 26"/>
          <p:cNvSpPr txBox="1"/>
          <p:nvPr/>
        </p:nvSpPr>
        <p:spPr>
          <a:xfrm>
            <a:off x="3659720" y="4399865"/>
            <a:ext cx="5067618" cy="1054100"/>
          </a:xfrm>
          <a:prstGeom prst="rect">
            <a:avLst/>
          </a:prstGeom>
        </p:spPr>
        <p:txBody>
          <a:bodyPr lIns="0" tIns="0" rIns="0" bIns="0" rtlCol="0" anchor="t">
            <a:spAutoFit/>
          </a:bodyPr>
          <a:lstStyle/>
          <a:p>
            <a:pPr algn="l">
              <a:lnSpc>
                <a:spcPts val="2800"/>
              </a:lnSpc>
            </a:pPr>
            <a:r>
              <a:rPr lang="en-US" sz="2000" spc="-10">
                <a:solidFill>
                  <a:srgbClr val="1E1E1E"/>
                </a:solidFill>
                <a:latin typeface="Be Vietnam"/>
              </a:rPr>
              <a:t>Initiate the process by arranging a call to discuss your property needs and preferences.</a:t>
            </a:r>
          </a:p>
        </p:txBody>
      </p:sp>
      <p:sp>
        <p:nvSpPr>
          <p:cNvPr id="27" name="TextBox 27"/>
          <p:cNvSpPr txBox="1"/>
          <p:nvPr/>
        </p:nvSpPr>
        <p:spPr>
          <a:xfrm>
            <a:off x="10610381" y="4557046"/>
            <a:ext cx="5067618" cy="1054100"/>
          </a:xfrm>
          <a:prstGeom prst="rect">
            <a:avLst/>
          </a:prstGeom>
        </p:spPr>
        <p:txBody>
          <a:bodyPr lIns="0" tIns="0" rIns="0" bIns="0" rtlCol="0" anchor="t">
            <a:spAutoFit/>
          </a:bodyPr>
          <a:lstStyle/>
          <a:p>
            <a:pPr algn="l">
              <a:lnSpc>
                <a:spcPts val="2800"/>
              </a:lnSpc>
            </a:pPr>
            <a:r>
              <a:rPr lang="en-US" sz="2000" spc="-10">
                <a:solidFill>
                  <a:srgbClr val="1E1E1E"/>
                </a:solidFill>
                <a:latin typeface="Be Vietnam"/>
              </a:rPr>
              <a:t>Select a convenient time for a face-to-face meeting to explore available properties.</a:t>
            </a:r>
          </a:p>
        </p:txBody>
      </p:sp>
      <p:sp>
        <p:nvSpPr>
          <p:cNvPr id="28" name="TextBox 28"/>
          <p:cNvSpPr txBox="1"/>
          <p:nvPr/>
        </p:nvSpPr>
        <p:spPr>
          <a:xfrm>
            <a:off x="3659720" y="7202838"/>
            <a:ext cx="5067618" cy="701675"/>
          </a:xfrm>
          <a:prstGeom prst="rect">
            <a:avLst/>
          </a:prstGeom>
        </p:spPr>
        <p:txBody>
          <a:bodyPr lIns="0" tIns="0" rIns="0" bIns="0" rtlCol="0" anchor="t">
            <a:spAutoFit/>
          </a:bodyPr>
          <a:lstStyle/>
          <a:p>
            <a:pPr algn="l">
              <a:lnSpc>
                <a:spcPts val="2800"/>
              </a:lnSpc>
            </a:pPr>
            <a:r>
              <a:rPr lang="en-US" sz="2000" spc="-10">
                <a:solidFill>
                  <a:srgbClr val="1E1E1E"/>
                </a:solidFill>
                <a:latin typeface="Be Vietnam"/>
              </a:rPr>
              <a:t>Together, we'll visit potential homes for sale, ensuring they align with your criteria.</a:t>
            </a:r>
          </a:p>
        </p:txBody>
      </p:sp>
      <p:sp>
        <p:nvSpPr>
          <p:cNvPr id="29" name="TextBox 29"/>
          <p:cNvSpPr txBox="1"/>
          <p:nvPr/>
        </p:nvSpPr>
        <p:spPr>
          <a:xfrm>
            <a:off x="10610381" y="7185084"/>
            <a:ext cx="5067618" cy="1054100"/>
          </a:xfrm>
          <a:prstGeom prst="rect">
            <a:avLst/>
          </a:prstGeom>
        </p:spPr>
        <p:txBody>
          <a:bodyPr lIns="0" tIns="0" rIns="0" bIns="0" rtlCol="0" anchor="t">
            <a:spAutoFit/>
          </a:bodyPr>
          <a:lstStyle/>
          <a:p>
            <a:pPr algn="l">
              <a:lnSpc>
                <a:spcPts val="2800"/>
              </a:lnSpc>
            </a:pPr>
            <a:r>
              <a:rPr lang="en-US" sz="2000" spc="-10">
                <a:solidFill>
                  <a:srgbClr val="1E1E1E"/>
                </a:solidFill>
                <a:latin typeface="Be Vietnam"/>
              </a:rPr>
              <a:t>Once you've found your dream property, we'll guide you through the contract signing process.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6200521" cy="0"/>
          </a:xfrm>
          <a:prstGeom prst="line">
            <a:avLst/>
          </a:prstGeom>
          <a:ln w="38100" cap="flat">
            <a:solidFill>
              <a:srgbClr val="1E1E1E"/>
            </a:solidFill>
            <a:prstDash val="solid"/>
            <a:headEnd type="none" w="sm" len="sm"/>
            <a:tailEnd type="none" w="sm" len="sm"/>
          </a:ln>
        </p:spPr>
      </p:sp>
      <p:grpSp>
        <p:nvGrpSpPr>
          <p:cNvPr id="3" name="Group 3"/>
          <p:cNvGrpSpPr/>
          <p:nvPr/>
        </p:nvGrpSpPr>
        <p:grpSpPr>
          <a:xfrm>
            <a:off x="1047750" y="762000"/>
            <a:ext cx="16211550" cy="2068127"/>
            <a:chOff x="0" y="0"/>
            <a:chExt cx="4269709" cy="544692"/>
          </a:xfrm>
        </p:grpSpPr>
        <p:sp>
          <p:nvSpPr>
            <p:cNvPr id="4" name="Freeform 4"/>
            <p:cNvSpPr/>
            <p:nvPr/>
          </p:nvSpPr>
          <p:spPr>
            <a:xfrm>
              <a:off x="0" y="0"/>
              <a:ext cx="4269709" cy="544692"/>
            </a:xfrm>
            <a:custGeom>
              <a:avLst/>
              <a:gdLst/>
              <a:ahLst/>
              <a:cxnLst/>
              <a:rect l="l" t="t" r="r" b="b"/>
              <a:pathLst>
                <a:path w="4269709" h="544692">
                  <a:moveTo>
                    <a:pt x="0" y="0"/>
                  </a:moveTo>
                  <a:lnTo>
                    <a:pt x="4269709" y="0"/>
                  </a:lnTo>
                  <a:lnTo>
                    <a:pt x="4269709" y="544692"/>
                  </a:lnTo>
                  <a:lnTo>
                    <a:pt x="0" y="544692"/>
                  </a:lnTo>
                  <a:close/>
                </a:path>
              </a:pathLst>
            </a:custGeom>
            <a:solidFill>
              <a:srgbClr val="A84B2D"/>
            </a:solidFill>
          </p:spPr>
        </p:sp>
        <p:sp>
          <p:nvSpPr>
            <p:cNvPr id="5" name="TextBox 5"/>
            <p:cNvSpPr txBox="1"/>
            <p:nvPr/>
          </p:nvSpPr>
          <p:spPr>
            <a:xfrm>
              <a:off x="0" y="-47625"/>
              <a:ext cx="4269709" cy="592317"/>
            </a:xfrm>
            <a:prstGeom prst="rect">
              <a:avLst/>
            </a:prstGeom>
          </p:spPr>
          <p:txBody>
            <a:bodyPr lIns="50800" tIns="50800" rIns="50800" bIns="50800" rtlCol="0" anchor="ctr"/>
            <a:lstStyle/>
            <a:p>
              <a:pPr algn="ctr">
                <a:lnSpc>
                  <a:spcPts val="3361"/>
                </a:lnSpc>
              </a:pPr>
              <a:endParaRPr/>
            </a:p>
          </p:txBody>
        </p:sp>
      </p:grpSp>
      <p:sp>
        <p:nvSpPr>
          <p:cNvPr id="6" name="AutoShape 6"/>
          <p:cNvSpPr/>
          <p:nvPr/>
        </p:nvSpPr>
        <p:spPr>
          <a:xfrm>
            <a:off x="1047750" y="2830127"/>
            <a:ext cx="16200521" cy="0"/>
          </a:xfrm>
          <a:prstGeom prst="line">
            <a:avLst/>
          </a:prstGeom>
          <a:ln w="38100" cap="flat">
            <a:solidFill>
              <a:srgbClr val="1E1E1E"/>
            </a:solidFill>
            <a:prstDash val="solid"/>
            <a:headEnd type="none" w="sm" len="sm"/>
            <a:tailEnd type="none" w="sm" len="sm"/>
          </a:ln>
        </p:spPr>
      </p:sp>
      <p:sp>
        <p:nvSpPr>
          <p:cNvPr id="7" name="AutoShape 7"/>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8" name="AutoShape 8"/>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9" name="AutoShape 9"/>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0" name="AutoShape 10"/>
          <p:cNvSpPr/>
          <p:nvPr/>
        </p:nvSpPr>
        <p:spPr>
          <a:xfrm flipV="1">
            <a:off x="8550543" y="2849177"/>
            <a:ext cx="0" cy="6659016"/>
          </a:xfrm>
          <a:prstGeom prst="line">
            <a:avLst/>
          </a:prstGeom>
          <a:ln w="38100" cap="flat">
            <a:solidFill>
              <a:srgbClr val="1E1E1E"/>
            </a:solidFill>
            <a:prstDash val="solid"/>
            <a:headEnd type="none" w="sm" len="sm"/>
            <a:tailEnd type="none" w="sm" len="sm"/>
          </a:ln>
        </p:spPr>
      </p:sp>
      <p:grpSp>
        <p:nvGrpSpPr>
          <p:cNvPr id="11" name="Group 11"/>
          <p:cNvGrpSpPr/>
          <p:nvPr/>
        </p:nvGrpSpPr>
        <p:grpSpPr>
          <a:xfrm>
            <a:off x="2004806" y="3339236"/>
            <a:ext cx="5789387" cy="5407905"/>
            <a:chOff x="0" y="0"/>
            <a:chExt cx="660400" cy="616884"/>
          </a:xfrm>
        </p:grpSpPr>
        <p:sp>
          <p:nvSpPr>
            <p:cNvPr id="12" name="Freeform 12"/>
            <p:cNvSpPr/>
            <p:nvPr/>
          </p:nvSpPr>
          <p:spPr>
            <a:xfrm>
              <a:off x="0" y="0"/>
              <a:ext cx="660400" cy="616884"/>
            </a:xfrm>
            <a:custGeom>
              <a:avLst/>
              <a:gdLst/>
              <a:ahLst/>
              <a:cxnLst/>
              <a:rect l="l" t="t" r="r" b="b"/>
              <a:pathLst>
                <a:path w="660400" h="616884">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4150"/>
                  </a:cubicBezTo>
                  <a:lnTo>
                    <a:pt x="660400" y="616884"/>
                  </a:lnTo>
                  <a:lnTo>
                    <a:pt x="0" y="616884"/>
                  </a:lnTo>
                  <a:lnTo>
                    <a:pt x="0" y="324367"/>
                  </a:lnTo>
                  <a:cubicBezTo>
                    <a:pt x="1782" y="185660"/>
                    <a:pt x="93019" y="64045"/>
                    <a:pt x="220252" y="19070"/>
                  </a:cubicBezTo>
                  <a:close/>
                </a:path>
              </a:pathLst>
            </a:custGeom>
            <a:blipFill>
              <a:blip r:embed="rId2"/>
              <a:stretch>
                <a:fillRect l="-114631" t="-33904" r="-8790" b="-635"/>
              </a:stretch>
            </a:blipFill>
            <a:ln w="38100" cap="sq">
              <a:solidFill>
                <a:srgbClr val="000000"/>
              </a:solidFill>
              <a:prstDash val="solid"/>
              <a:miter/>
            </a:ln>
          </p:spPr>
        </p:sp>
      </p:grpSp>
      <p:grpSp>
        <p:nvGrpSpPr>
          <p:cNvPr id="13" name="Group 13"/>
          <p:cNvGrpSpPr/>
          <p:nvPr/>
        </p:nvGrpSpPr>
        <p:grpSpPr>
          <a:xfrm>
            <a:off x="10000703" y="3339236"/>
            <a:ext cx="5789387" cy="5407905"/>
            <a:chOff x="0" y="0"/>
            <a:chExt cx="660400" cy="616884"/>
          </a:xfrm>
        </p:grpSpPr>
        <p:sp>
          <p:nvSpPr>
            <p:cNvPr id="14" name="Freeform 14"/>
            <p:cNvSpPr/>
            <p:nvPr/>
          </p:nvSpPr>
          <p:spPr>
            <a:xfrm>
              <a:off x="0" y="0"/>
              <a:ext cx="660400" cy="616884"/>
            </a:xfrm>
            <a:custGeom>
              <a:avLst/>
              <a:gdLst/>
              <a:ahLst/>
              <a:cxnLst/>
              <a:rect l="l" t="t" r="r" b="b"/>
              <a:pathLst>
                <a:path w="660400" h="616884">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4150"/>
                  </a:cubicBezTo>
                  <a:lnTo>
                    <a:pt x="660400" y="616884"/>
                  </a:lnTo>
                  <a:lnTo>
                    <a:pt x="0" y="616884"/>
                  </a:lnTo>
                  <a:lnTo>
                    <a:pt x="0" y="324367"/>
                  </a:lnTo>
                  <a:cubicBezTo>
                    <a:pt x="1782" y="185660"/>
                    <a:pt x="93019" y="64045"/>
                    <a:pt x="220252" y="19070"/>
                  </a:cubicBezTo>
                  <a:close/>
                </a:path>
              </a:pathLst>
            </a:custGeom>
            <a:blipFill>
              <a:blip r:embed="rId3"/>
              <a:stretch>
                <a:fillRect l="-20101" r="-20101"/>
              </a:stretch>
            </a:blipFill>
            <a:ln w="38100" cap="sq">
              <a:solidFill>
                <a:srgbClr val="000000"/>
              </a:solidFill>
              <a:prstDash val="solid"/>
              <a:miter/>
            </a:ln>
          </p:spPr>
        </p:sp>
      </p:grpSp>
      <p:grpSp>
        <p:nvGrpSpPr>
          <p:cNvPr id="15" name="Group 15"/>
          <p:cNvGrpSpPr/>
          <p:nvPr/>
        </p:nvGrpSpPr>
        <p:grpSpPr>
          <a:xfrm>
            <a:off x="2004806" y="3768120"/>
            <a:ext cx="1375380" cy="1375380"/>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4B2D"/>
            </a:solidFill>
          </p:spPr>
        </p:sp>
        <p:sp>
          <p:nvSpPr>
            <p:cNvPr id="17" name="TextBox 17"/>
            <p:cNvSpPr txBox="1"/>
            <p:nvPr/>
          </p:nvSpPr>
          <p:spPr>
            <a:xfrm>
              <a:off x="76200" y="28575"/>
              <a:ext cx="660400" cy="708025"/>
            </a:xfrm>
            <a:prstGeom prst="rect">
              <a:avLst/>
            </a:prstGeom>
          </p:spPr>
          <p:txBody>
            <a:bodyPr lIns="50800" tIns="50800" rIns="50800" bIns="50800" rtlCol="0" anchor="ctr"/>
            <a:lstStyle/>
            <a:p>
              <a:pPr algn="ctr">
                <a:lnSpc>
                  <a:spcPts val="3361"/>
                </a:lnSpc>
              </a:pPr>
              <a:endParaRPr/>
            </a:p>
          </p:txBody>
        </p:sp>
      </p:grpSp>
      <p:grpSp>
        <p:nvGrpSpPr>
          <p:cNvPr id="18" name="Group 18"/>
          <p:cNvGrpSpPr/>
          <p:nvPr/>
        </p:nvGrpSpPr>
        <p:grpSpPr>
          <a:xfrm>
            <a:off x="10000703" y="3768120"/>
            <a:ext cx="1375380" cy="1375380"/>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4B2D"/>
            </a:solidFill>
          </p:spPr>
        </p:sp>
        <p:sp>
          <p:nvSpPr>
            <p:cNvPr id="20" name="TextBox 20"/>
            <p:cNvSpPr txBox="1"/>
            <p:nvPr/>
          </p:nvSpPr>
          <p:spPr>
            <a:xfrm>
              <a:off x="76200" y="28575"/>
              <a:ext cx="660400" cy="708025"/>
            </a:xfrm>
            <a:prstGeom prst="rect">
              <a:avLst/>
            </a:prstGeom>
          </p:spPr>
          <p:txBody>
            <a:bodyPr lIns="50800" tIns="50800" rIns="50800" bIns="50800" rtlCol="0" anchor="ctr"/>
            <a:lstStyle/>
            <a:p>
              <a:pPr algn="ctr">
                <a:lnSpc>
                  <a:spcPts val="3361"/>
                </a:lnSpc>
              </a:pPr>
              <a:endParaRPr/>
            </a:p>
          </p:txBody>
        </p:sp>
      </p:grpSp>
      <p:sp>
        <p:nvSpPr>
          <p:cNvPr id="21" name="TextBox 21"/>
          <p:cNvSpPr txBox="1"/>
          <p:nvPr/>
        </p:nvSpPr>
        <p:spPr>
          <a:xfrm>
            <a:off x="5792884" y="1254726"/>
            <a:ext cx="6702232" cy="1114425"/>
          </a:xfrm>
          <a:prstGeom prst="rect">
            <a:avLst/>
          </a:prstGeom>
        </p:spPr>
        <p:txBody>
          <a:bodyPr lIns="0" tIns="0" rIns="0" bIns="0" rtlCol="0" anchor="t">
            <a:spAutoFit/>
          </a:bodyPr>
          <a:lstStyle/>
          <a:p>
            <a:pPr algn="ctr">
              <a:lnSpc>
                <a:spcPts val="8640"/>
              </a:lnSpc>
            </a:pPr>
            <a:r>
              <a:rPr lang="en-US" sz="7200" spc="-252">
                <a:solidFill>
                  <a:srgbClr val="E8E5DA"/>
                </a:solidFill>
                <a:latin typeface="The Seasons Bold"/>
              </a:rPr>
              <a:t>Listing for sale</a:t>
            </a:r>
          </a:p>
        </p:txBody>
      </p:sp>
      <p:sp>
        <p:nvSpPr>
          <p:cNvPr id="22" name="TextBox 22"/>
          <p:cNvSpPr txBox="1"/>
          <p:nvPr/>
        </p:nvSpPr>
        <p:spPr>
          <a:xfrm>
            <a:off x="2480764" y="4065301"/>
            <a:ext cx="589924" cy="523842"/>
          </a:xfrm>
          <a:prstGeom prst="rect">
            <a:avLst/>
          </a:prstGeom>
        </p:spPr>
        <p:txBody>
          <a:bodyPr lIns="0" tIns="0" rIns="0" bIns="0" rtlCol="0" anchor="t">
            <a:spAutoFit/>
          </a:bodyPr>
          <a:lstStyle/>
          <a:p>
            <a:pPr algn="l">
              <a:lnSpc>
                <a:spcPts val="4201"/>
              </a:lnSpc>
            </a:pPr>
            <a:r>
              <a:rPr lang="en-US" sz="3001" spc="-75">
                <a:solidFill>
                  <a:srgbClr val="FFFFFF"/>
                </a:solidFill>
                <a:latin typeface="Be Vietnam Ultra-Bold"/>
              </a:rPr>
              <a:t>01</a:t>
            </a:r>
          </a:p>
        </p:txBody>
      </p:sp>
      <p:sp>
        <p:nvSpPr>
          <p:cNvPr id="23" name="TextBox 23"/>
          <p:cNvSpPr txBox="1"/>
          <p:nvPr/>
        </p:nvSpPr>
        <p:spPr>
          <a:xfrm>
            <a:off x="10464456" y="4065301"/>
            <a:ext cx="614331" cy="523842"/>
          </a:xfrm>
          <a:prstGeom prst="rect">
            <a:avLst/>
          </a:prstGeom>
        </p:spPr>
        <p:txBody>
          <a:bodyPr lIns="0" tIns="0" rIns="0" bIns="0" rtlCol="0" anchor="t">
            <a:spAutoFit/>
          </a:bodyPr>
          <a:lstStyle/>
          <a:p>
            <a:pPr algn="l">
              <a:lnSpc>
                <a:spcPts val="4201"/>
              </a:lnSpc>
            </a:pPr>
            <a:r>
              <a:rPr lang="en-US" sz="3001" spc="-75">
                <a:solidFill>
                  <a:srgbClr val="FFFFFF"/>
                </a:solidFill>
                <a:latin typeface="Be Vietnam Ultra-Bold"/>
              </a:rPr>
              <a:t>02</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grpSp>
        <p:nvGrpSpPr>
          <p:cNvPr id="2" name="Group 2"/>
          <p:cNvGrpSpPr/>
          <p:nvPr/>
        </p:nvGrpSpPr>
        <p:grpSpPr>
          <a:xfrm>
            <a:off x="17221200" y="-5363"/>
            <a:ext cx="1066800" cy="10292363"/>
            <a:chOff x="0" y="0"/>
            <a:chExt cx="280968" cy="2710746"/>
          </a:xfrm>
        </p:grpSpPr>
        <p:sp>
          <p:nvSpPr>
            <p:cNvPr id="3" name="Freeform 3"/>
            <p:cNvSpPr/>
            <p:nvPr/>
          </p:nvSpPr>
          <p:spPr>
            <a:xfrm>
              <a:off x="0" y="0"/>
              <a:ext cx="280968" cy="2710746"/>
            </a:xfrm>
            <a:custGeom>
              <a:avLst/>
              <a:gdLst/>
              <a:ahLst/>
              <a:cxnLst/>
              <a:rect l="l" t="t" r="r" b="b"/>
              <a:pathLst>
                <a:path w="280968" h="2710746">
                  <a:moveTo>
                    <a:pt x="0" y="0"/>
                  </a:moveTo>
                  <a:lnTo>
                    <a:pt x="280968" y="0"/>
                  </a:lnTo>
                  <a:lnTo>
                    <a:pt x="280968" y="2710746"/>
                  </a:lnTo>
                  <a:lnTo>
                    <a:pt x="0" y="2710746"/>
                  </a:lnTo>
                  <a:close/>
                </a:path>
              </a:pathLst>
            </a:custGeom>
            <a:solidFill>
              <a:srgbClr val="A84B2D"/>
            </a:solidFill>
          </p:spPr>
        </p:sp>
        <p:sp>
          <p:nvSpPr>
            <p:cNvPr id="4" name="TextBox 4"/>
            <p:cNvSpPr txBox="1"/>
            <p:nvPr/>
          </p:nvSpPr>
          <p:spPr>
            <a:xfrm>
              <a:off x="0" y="-47625"/>
              <a:ext cx="280968" cy="2758371"/>
            </a:xfrm>
            <a:prstGeom prst="rect">
              <a:avLst/>
            </a:prstGeom>
          </p:spPr>
          <p:txBody>
            <a:bodyPr lIns="50800" tIns="50800" rIns="50800" bIns="50800" rtlCol="0" anchor="ctr"/>
            <a:lstStyle/>
            <a:p>
              <a:pPr algn="ctr">
                <a:lnSpc>
                  <a:spcPts val="3361"/>
                </a:lnSpc>
              </a:pPr>
              <a:endParaRPr/>
            </a:p>
          </p:txBody>
        </p:sp>
      </p:grpSp>
      <p:grpSp>
        <p:nvGrpSpPr>
          <p:cNvPr id="5" name="Group 5"/>
          <p:cNvGrpSpPr/>
          <p:nvPr/>
        </p:nvGrpSpPr>
        <p:grpSpPr>
          <a:xfrm>
            <a:off x="0" y="-5363"/>
            <a:ext cx="1066800" cy="10292363"/>
            <a:chOff x="0" y="0"/>
            <a:chExt cx="280968" cy="2710746"/>
          </a:xfrm>
        </p:grpSpPr>
        <p:sp>
          <p:nvSpPr>
            <p:cNvPr id="6" name="Freeform 6"/>
            <p:cNvSpPr/>
            <p:nvPr/>
          </p:nvSpPr>
          <p:spPr>
            <a:xfrm>
              <a:off x="0" y="0"/>
              <a:ext cx="280968" cy="2710746"/>
            </a:xfrm>
            <a:custGeom>
              <a:avLst/>
              <a:gdLst/>
              <a:ahLst/>
              <a:cxnLst/>
              <a:rect l="l" t="t" r="r" b="b"/>
              <a:pathLst>
                <a:path w="280968" h="2710746">
                  <a:moveTo>
                    <a:pt x="0" y="0"/>
                  </a:moveTo>
                  <a:lnTo>
                    <a:pt x="280968" y="0"/>
                  </a:lnTo>
                  <a:lnTo>
                    <a:pt x="280968" y="2710746"/>
                  </a:lnTo>
                  <a:lnTo>
                    <a:pt x="0" y="2710746"/>
                  </a:lnTo>
                  <a:close/>
                </a:path>
              </a:pathLst>
            </a:custGeom>
            <a:solidFill>
              <a:srgbClr val="A84B2D"/>
            </a:solidFill>
          </p:spPr>
        </p:sp>
        <p:sp>
          <p:nvSpPr>
            <p:cNvPr id="7" name="TextBox 7"/>
            <p:cNvSpPr txBox="1"/>
            <p:nvPr/>
          </p:nvSpPr>
          <p:spPr>
            <a:xfrm>
              <a:off x="0" y="-47625"/>
              <a:ext cx="280968" cy="2758371"/>
            </a:xfrm>
            <a:prstGeom prst="rect">
              <a:avLst/>
            </a:prstGeom>
          </p:spPr>
          <p:txBody>
            <a:bodyPr lIns="50800" tIns="50800" rIns="50800" bIns="50800" rtlCol="0" anchor="ctr"/>
            <a:lstStyle/>
            <a:p>
              <a:pPr algn="ctr">
                <a:lnSpc>
                  <a:spcPts val="3361"/>
                </a:lnSpc>
              </a:pPr>
              <a:endParaRPr/>
            </a:p>
          </p:txBody>
        </p:sp>
      </p:grpSp>
      <p:sp>
        <p:nvSpPr>
          <p:cNvPr id="8" name="AutoShape 8"/>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9" name="AutoShape 9"/>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10" name="AutoShape 10"/>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11" name="AutoShape 11"/>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2" name="TextBox 12"/>
          <p:cNvSpPr txBox="1"/>
          <p:nvPr/>
        </p:nvSpPr>
        <p:spPr>
          <a:xfrm>
            <a:off x="2089927" y="1745479"/>
            <a:ext cx="4761526" cy="1114425"/>
          </a:xfrm>
          <a:prstGeom prst="rect">
            <a:avLst/>
          </a:prstGeom>
        </p:spPr>
        <p:txBody>
          <a:bodyPr lIns="0" tIns="0" rIns="0" bIns="0" rtlCol="0" anchor="t">
            <a:spAutoFit/>
          </a:bodyPr>
          <a:lstStyle/>
          <a:p>
            <a:pPr algn="l">
              <a:lnSpc>
                <a:spcPts val="8640"/>
              </a:lnSpc>
            </a:pPr>
            <a:r>
              <a:rPr lang="en-US" sz="7200" spc="-252">
                <a:solidFill>
                  <a:srgbClr val="A84B2D"/>
                </a:solidFill>
                <a:latin typeface="The Seasons Bold"/>
              </a:rPr>
              <a:t>Property 1</a:t>
            </a:r>
          </a:p>
        </p:txBody>
      </p:sp>
      <p:grpSp>
        <p:nvGrpSpPr>
          <p:cNvPr id="13" name="Group 13"/>
          <p:cNvGrpSpPr/>
          <p:nvPr/>
        </p:nvGrpSpPr>
        <p:grpSpPr>
          <a:xfrm>
            <a:off x="9510086" y="1596886"/>
            <a:ext cx="6770620" cy="7086742"/>
            <a:chOff x="0" y="0"/>
            <a:chExt cx="660400" cy="691234"/>
          </a:xfrm>
        </p:grpSpPr>
        <p:sp>
          <p:nvSpPr>
            <p:cNvPr id="14" name="Freeform 14"/>
            <p:cNvSpPr/>
            <p:nvPr/>
          </p:nvSpPr>
          <p:spPr>
            <a:xfrm>
              <a:off x="0" y="0"/>
              <a:ext cx="660400" cy="691234"/>
            </a:xfrm>
            <a:custGeom>
              <a:avLst/>
              <a:gdLst/>
              <a:ahLst/>
              <a:cxnLst/>
              <a:rect l="l" t="t" r="r" b="b"/>
              <a:pathLst>
                <a:path w="660400" h="691234">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5802"/>
                  </a:cubicBezTo>
                  <a:lnTo>
                    <a:pt x="660400" y="691234"/>
                  </a:lnTo>
                  <a:lnTo>
                    <a:pt x="0" y="691234"/>
                  </a:lnTo>
                  <a:lnTo>
                    <a:pt x="0" y="326073"/>
                  </a:lnTo>
                  <a:cubicBezTo>
                    <a:pt x="1782" y="185660"/>
                    <a:pt x="93019" y="64045"/>
                    <a:pt x="220252" y="19070"/>
                  </a:cubicBezTo>
                  <a:close/>
                </a:path>
              </a:pathLst>
            </a:custGeom>
            <a:blipFill>
              <a:blip r:embed="rId2"/>
              <a:stretch>
                <a:fillRect l="-132157" t="-32850" r="-15048"/>
              </a:stretch>
            </a:blipFill>
            <a:ln w="38100" cap="sq">
              <a:solidFill>
                <a:srgbClr val="000000"/>
              </a:solidFill>
              <a:prstDash val="solid"/>
              <a:miter/>
            </a:ln>
          </p:spPr>
        </p:sp>
      </p:grpSp>
      <p:sp>
        <p:nvSpPr>
          <p:cNvPr id="15" name="AutoShape 15"/>
          <p:cNvSpPr/>
          <p:nvPr/>
        </p:nvSpPr>
        <p:spPr>
          <a:xfrm flipV="1">
            <a:off x="8550543" y="772321"/>
            <a:ext cx="0" cy="8735871"/>
          </a:xfrm>
          <a:prstGeom prst="line">
            <a:avLst/>
          </a:prstGeom>
          <a:ln w="38100" cap="flat">
            <a:solidFill>
              <a:srgbClr val="1E1E1E"/>
            </a:solidFill>
            <a:prstDash val="solid"/>
            <a:headEnd type="none" w="sm" len="sm"/>
            <a:tailEnd type="none" w="sm" len="sm"/>
          </a:ln>
        </p:spPr>
      </p:sp>
      <p:sp>
        <p:nvSpPr>
          <p:cNvPr id="16" name="TextBox 16"/>
          <p:cNvSpPr txBox="1"/>
          <p:nvPr/>
        </p:nvSpPr>
        <p:spPr>
          <a:xfrm>
            <a:off x="2089927" y="3524348"/>
            <a:ext cx="1985271" cy="481297"/>
          </a:xfrm>
          <a:prstGeom prst="rect">
            <a:avLst/>
          </a:prstGeom>
        </p:spPr>
        <p:txBody>
          <a:bodyPr lIns="0" tIns="0" rIns="0" bIns="0" rtlCol="0" anchor="t">
            <a:spAutoFit/>
          </a:bodyPr>
          <a:lstStyle/>
          <a:p>
            <a:pPr algn="l">
              <a:lnSpc>
                <a:spcPts val="3921"/>
              </a:lnSpc>
            </a:pPr>
            <a:r>
              <a:rPr lang="en-US" sz="2801" spc="-28">
                <a:solidFill>
                  <a:srgbClr val="1E1E1E"/>
                </a:solidFill>
                <a:latin typeface="Garet Bold"/>
              </a:rPr>
              <a:t>Location</a:t>
            </a:r>
          </a:p>
        </p:txBody>
      </p:sp>
      <p:sp>
        <p:nvSpPr>
          <p:cNvPr id="17" name="TextBox 17"/>
          <p:cNvSpPr txBox="1"/>
          <p:nvPr/>
        </p:nvSpPr>
        <p:spPr>
          <a:xfrm>
            <a:off x="2089927" y="5088374"/>
            <a:ext cx="1335725" cy="481297"/>
          </a:xfrm>
          <a:prstGeom prst="rect">
            <a:avLst/>
          </a:prstGeom>
        </p:spPr>
        <p:txBody>
          <a:bodyPr lIns="0" tIns="0" rIns="0" bIns="0" rtlCol="0" anchor="t">
            <a:spAutoFit/>
          </a:bodyPr>
          <a:lstStyle/>
          <a:p>
            <a:pPr algn="l">
              <a:lnSpc>
                <a:spcPts val="3921"/>
              </a:lnSpc>
            </a:pPr>
            <a:r>
              <a:rPr lang="en-US" sz="2801" spc="-28">
                <a:solidFill>
                  <a:srgbClr val="1E1E1E"/>
                </a:solidFill>
                <a:latin typeface="Garet Bold"/>
              </a:rPr>
              <a:t>Price</a:t>
            </a:r>
          </a:p>
        </p:txBody>
      </p:sp>
      <p:sp>
        <p:nvSpPr>
          <p:cNvPr id="18" name="TextBox 18"/>
          <p:cNvSpPr txBox="1"/>
          <p:nvPr/>
        </p:nvSpPr>
        <p:spPr>
          <a:xfrm>
            <a:off x="2089927" y="6649132"/>
            <a:ext cx="3322775" cy="481297"/>
          </a:xfrm>
          <a:prstGeom prst="rect">
            <a:avLst/>
          </a:prstGeom>
        </p:spPr>
        <p:txBody>
          <a:bodyPr lIns="0" tIns="0" rIns="0" bIns="0" rtlCol="0" anchor="t">
            <a:spAutoFit/>
          </a:bodyPr>
          <a:lstStyle/>
          <a:p>
            <a:pPr algn="l">
              <a:lnSpc>
                <a:spcPts val="3921"/>
              </a:lnSpc>
            </a:pPr>
            <a:r>
              <a:rPr lang="en-US" sz="2801" spc="-28">
                <a:solidFill>
                  <a:srgbClr val="1E1E1E"/>
                </a:solidFill>
                <a:latin typeface="Garet Bold"/>
              </a:rPr>
              <a:t>Property details</a:t>
            </a:r>
          </a:p>
        </p:txBody>
      </p:sp>
      <p:sp>
        <p:nvSpPr>
          <p:cNvPr id="19" name="TextBox 19"/>
          <p:cNvSpPr txBox="1"/>
          <p:nvPr/>
        </p:nvSpPr>
        <p:spPr>
          <a:xfrm>
            <a:off x="2089927" y="4062720"/>
            <a:ext cx="4896830" cy="763237"/>
          </a:xfrm>
          <a:prstGeom prst="rect">
            <a:avLst/>
          </a:prstGeom>
        </p:spPr>
        <p:txBody>
          <a:bodyPr lIns="0" tIns="0" rIns="0" bIns="0" rtlCol="0" anchor="t">
            <a:spAutoFit/>
          </a:bodyPr>
          <a:lstStyle/>
          <a:p>
            <a:pPr algn="l">
              <a:lnSpc>
                <a:spcPts val="3081"/>
              </a:lnSpc>
            </a:pPr>
            <a:r>
              <a:rPr lang="en-US" sz="2201" spc="-11">
                <a:solidFill>
                  <a:srgbClr val="1E1E1E"/>
                </a:solidFill>
                <a:latin typeface="Garet"/>
              </a:rPr>
              <a:t>Prime suburban location near schools and parks.</a:t>
            </a:r>
          </a:p>
        </p:txBody>
      </p:sp>
      <p:sp>
        <p:nvSpPr>
          <p:cNvPr id="20" name="TextBox 20"/>
          <p:cNvSpPr txBox="1"/>
          <p:nvPr/>
        </p:nvSpPr>
        <p:spPr>
          <a:xfrm>
            <a:off x="2089927" y="5626747"/>
            <a:ext cx="4896830" cy="763237"/>
          </a:xfrm>
          <a:prstGeom prst="rect">
            <a:avLst/>
          </a:prstGeom>
        </p:spPr>
        <p:txBody>
          <a:bodyPr lIns="0" tIns="0" rIns="0" bIns="0" rtlCol="0" anchor="t">
            <a:spAutoFit/>
          </a:bodyPr>
          <a:lstStyle/>
          <a:p>
            <a:pPr algn="l">
              <a:lnSpc>
                <a:spcPts val="3081"/>
              </a:lnSpc>
            </a:pPr>
            <a:r>
              <a:rPr lang="en-US" sz="2201" spc="-11">
                <a:solidFill>
                  <a:srgbClr val="1E1E1E"/>
                </a:solidFill>
                <a:latin typeface="Garet"/>
              </a:rPr>
              <a:t>$350,000 – Great value for the area</a:t>
            </a:r>
          </a:p>
        </p:txBody>
      </p:sp>
      <p:sp>
        <p:nvSpPr>
          <p:cNvPr id="21" name="TextBox 21"/>
          <p:cNvSpPr txBox="1"/>
          <p:nvPr/>
        </p:nvSpPr>
        <p:spPr>
          <a:xfrm>
            <a:off x="2089927" y="7191925"/>
            <a:ext cx="4896830" cy="763237"/>
          </a:xfrm>
          <a:prstGeom prst="rect">
            <a:avLst/>
          </a:prstGeom>
        </p:spPr>
        <p:txBody>
          <a:bodyPr lIns="0" tIns="0" rIns="0" bIns="0" rtlCol="0" anchor="t">
            <a:spAutoFit/>
          </a:bodyPr>
          <a:lstStyle/>
          <a:p>
            <a:pPr algn="l">
              <a:lnSpc>
                <a:spcPts val="3081"/>
              </a:lnSpc>
            </a:pPr>
            <a:r>
              <a:rPr lang="en-US" sz="2201" spc="-11">
                <a:solidFill>
                  <a:srgbClr val="1E1E1E"/>
                </a:solidFill>
                <a:latin typeface="Garet"/>
              </a:rPr>
              <a:t>3 bed, 2.5 bath, spacious yard, pool, modern kitchen.</a:t>
            </a:r>
          </a:p>
        </p:txBody>
      </p:sp>
      <p:grpSp>
        <p:nvGrpSpPr>
          <p:cNvPr id="22" name="Group 22"/>
          <p:cNvGrpSpPr/>
          <p:nvPr/>
        </p:nvGrpSpPr>
        <p:grpSpPr>
          <a:xfrm>
            <a:off x="14905326" y="2188089"/>
            <a:ext cx="1375380" cy="1375380"/>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4B2D"/>
            </a:solidFill>
          </p:spPr>
        </p:sp>
        <p:sp>
          <p:nvSpPr>
            <p:cNvPr id="24" name="TextBox 24"/>
            <p:cNvSpPr txBox="1"/>
            <p:nvPr/>
          </p:nvSpPr>
          <p:spPr>
            <a:xfrm>
              <a:off x="76200" y="28575"/>
              <a:ext cx="660400" cy="708025"/>
            </a:xfrm>
            <a:prstGeom prst="rect">
              <a:avLst/>
            </a:prstGeom>
          </p:spPr>
          <p:txBody>
            <a:bodyPr lIns="50800" tIns="50800" rIns="50800" bIns="50800" rtlCol="0" anchor="ctr"/>
            <a:lstStyle/>
            <a:p>
              <a:pPr algn="ctr">
                <a:lnSpc>
                  <a:spcPts val="3361"/>
                </a:lnSpc>
              </a:pPr>
              <a:endParaRPr/>
            </a:p>
          </p:txBody>
        </p:sp>
      </p:grpSp>
      <p:sp>
        <p:nvSpPr>
          <p:cNvPr id="25" name="TextBox 25"/>
          <p:cNvSpPr txBox="1"/>
          <p:nvPr/>
        </p:nvSpPr>
        <p:spPr>
          <a:xfrm>
            <a:off x="15381283" y="2485271"/>
            <a:ext cx="623215" cy="523842"/>
          </a:xfrm>
          <a:prstGeom prst="rect">
            <a:avLst/>
          </a:prstGeom>
        </p:spPr>
        <p:txBody>
          <a:bodyPr lIns="0" tIns="0" rIns="0" bIns="0" rtlCol="0" anchor="t">
            <a:spAutoFit/>
          </a:bodyPr>
          <a:lstStyle/>
          <a:p>
            <a:pPr algn="l">
              <a:lnSpc>
                <a:spcPts val="4201"/>
              </a:lnSpc>
            </a:pPr>
            <a:r>
              <a:rPr lang="en-US" sz="3001" spc="-75">
                <a:solidFill>
                  <a:srgbClr val="FFFFFF"/>
                </a:solidFill>
                <a:latin typeface="Be Vietnam Ultra-Bold"/>
              </a:rPr>
              <a:t>01</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8743950" y="1790700"/>
            <a:ext cx="781050" cy="16211550"/>
            <a:chOff x="0" y="0"/>
            <a:chExt cx="205709" cy="4269709"/>
          </a:xfrm>
        </p:grpSpPr>
        <p:sp>
          <p:nvSpPr>
            <p:cNvPr id="3" name="Freeform 3"/>
            <p:cNvSpPr/>
            <p:nvPr/>
          </p:nvSpPr>
          <p:spPr>
            <a:xfrm>
              <a:off x="0" y="0"/>
              <a:ext cx="205709" cy="4269709"/>
            </a:xfrm>
            <a:custGeom>
              <a:avLst/>
              <a:gdLst/>
              <a:ahLst/>
              <a:cxnLst/>
              <a:rect l="l" t="t" r="r" b="b"/>
              <a:pathLst>
                <a:path w="205709" h="4269709">
                  <a:moveTo>
                    <a:pt x="0" y="0"/>
                  </a:moveTo>
                  <a:lnTo>
                    <a:pt x="205709" y="0"/>
                  </a:lnTo>
                  <a:lnTo>
                    <a:pt x="205709" y="4269709"/>
                  </a:lnTo>
                  <a:lnTo>
                    <a:pt x="0" y="4269709"/>
                  </a:lnTo>
                  <a:close/>
                </a:path>
              </a:pathLst>
            </a:custGeom>
            <a:solidFill>
              <a:srgbClr val="A84B2D"/>
            </a:solidFill>
          </p:spPr>
        </p:sp>
        <p:sp>
          <p:nvSpPr>
            <p:cNvPr id="4" name="TextBox 4"/>
            <p:cNvSpPr txBox="1"/>
            <p:nvPr/>
          </p:nvSpPr>
          <p:spPr>
            <a:xfrm>
              <a:off x="0" y="-47625"/>
              <a:ext cx="205709" cy="4317334"/>
            </a:xfrm>
            <a:prstGeom prst="rect">
              <a:avLst/>
            </a:prstGeom>
          </p:spPr>
          <p:txBody>
            <a:bodyPr lIns="50800" tIns="50800" rIns="50800" bIns="50800" rtlCol="0" anchor="ctr"/>
            <a:lstStyle/>
            <a:p>
              <a:pPr algn="ctr">
                <a:lnSpc>
                  <a:spcPts val="3361"/>
                </a:lnSpc>
              </a:pPr>
              <a:endParaRPr/>
            </a:p>
          </p:txBody>
        </p:sp>
      </p:grpSp>
      <p:sp>
        <p:nvSpPr>
          <p:cNvPr id="5" name="AutoShape 5"/>
          <p:cNvSpPr/>
          <p:nvPr/>
        </p:nvSpPr>
        <p:spPr>
          <a:xfrm>
            <a:off x="1020679" y="9505950"/>
            <a:ext cx="16200521" cy="0"/>
          </a:xfrm>
          <a:prstGeom prst="line">
            <a:avLst/>
          </a:prstGeom>
          <a:ln w="38100" cap="flat">
            <a:solidFill>
              <a:srgbClr val="1E1E1E"/>
            </a:solidFill>
            <a:prstDash val="solid"/>
            <a:headEnd type="none" w="sm" len="sm"/>
            <a:tailEnd type="none" w="sm" len="sm"/>
          </a:ln>
        </p:spPr>
      </p:sp>
      <p:grpSp>
        <p:nvGrpSpPr>
          <p:cNvPr id="6" name="Group 6"/>
          <p:cNvGrpSpPr/>
          <p:nvPr/>
        </p:nvGrpSpPr>
        <p:grpSpPr>
          <a:xfrm rot="-5400000">
            <a:off x="8753475" y="-7686675"/>
            <a:ext cx="781050" cy="16154400"/>
            <a:chOff x="0" y="0"/>
            <a:chExt cx="205709" cy="4254657"/>
          </a:xfrm>
        </p:grpSpPr>
        <p:sp>
          <p:nvSpPr>
            <p:cNvPr id="7" name="Freeform 7"/>
            <p:cNvSpPr/>
            <p:nvPr/>
          </p:nvSpPr>
          <p:spPr>
            <a:xfrm>
              <a:off x="0" y="0"/>
              <a:ext cx="205709" cy="4254657"/>
            </a:xfrm>
            <a:custGeom>
              <a:avLst/>
              <a:gdLst/>
              <a:ahLst/>
              <a:cxnLst/>
              <a:rect l="l" t="t" r="r" b="b"/>
              <a:pathLst>
                <a:path w="205709" h="4254657">
                  <a:moveTo>
                    <a:pt x="0" y="0"/>
                  </a:moveTo>
                  <a:lnTo>
                    <a:pt x="205709" y="0"/>
                  </a:lnTo>
                  <a:lnTo>
                    <a:pt x="205709" y="4254657"/>
                  </a:lnTo>
                  <a:lnTo>
                    <a:pt x="0" y="4254657"/>
                  </a:lnTo>
                  <a:close/>
                </a:path>
              </a:pathLst>
            </a:custGeom>
            <a:solidFill>
              <a:srgbClr val="A84B2D"/>
            </a:solidFill>
          </p:spPr>
        </p:sp>
        <p:sp>
          <p:nvSpPr>
            <p:cNvPr id="8" name="TextBox 8"/>
            <p:cNvSpPr txBox="1"/>
            <p:nvPr/>
          </p:nvSpPr>
          <p:spPr>
            <a:xfrm>
              <a:off x="0" y="-47625"/>
              <a:ext cx="205709" cy="4302282"/>
            </a:xfrm>
            <a:prstGeom prst="rect">
              <a:avLst/>
            </a:prstGeom>
          </p:spPr>
          <p:txBody>
            <a:bodyPr lIns="50800" tIns="50800" rIns="50800" bIns="50800" rtlCol="0" anchor="ctr"/>
            <a:lstStyle/>
            <a:p>
              <a:pPr algn="ctr">
                <a:lnSpc>
                  <a:spcPts val="3361"/>
                </a:lnSpc>
              </a:pPr>
              <a:endParaRPr/>
            </a:p>
          </p:txBody>
        </p:sp>
      </p:grpSp>
      <p:sp>
        <p:nvSpPr>
          <p:cNvPr id="9" name="AutoShape 9"/>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10" name="AutoShape 10"/>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11" name="AutoShape 11"/>
          <p:cNvSpPr/>
          <p:nvPr/>
        </p:nvSpPr>
        <p:spPr>
          <a:xfrm flipV="1">
            <a:off x="17240250" y="-2446412"/>
            <a:ext cx="0" cy="15179824"/>
          </a:xfrm>
          <a:prstGeom prst="line">
            <a:avLst/>
          </a:prstGeom>
          <a:ln w="38100" cap="flat">
            <a:solidFill>
              <a:srgbClr val="1E1E1E"/>
            </a:solidFill>
            <a:prstDash val="solid"/>
            <a:headEnd type="none" w="sm" len="sm"/>
            <a:tailEnd type="none" w="sm" len="sm"/>
          </a:ln>
        </p:spPr>
      </p:sp>
      <p:grpSp>
        <p:nvGrpSpPr>
          <p:cNvPr id="12" name="Group 12"/>
          <p:cNvGrpSpPr/>
          <p:nvPr/>
        </p:nvGrpSpPr>
        <p:grpSpPr>
          <a:xfrm>
            <a:off x="6046265" y="1746635"/>
            <a:ext cx="1616087" cy="1616087"/>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4B2D"/>
            </a:solidFill>
          </p:spPr>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3361"/>
                </a:lnSpc>
              </a:pPr>
              <a:endParaRPr/>
            </a:p>
          </p:txBody>
        </p:sp>
      </p:grpSp>
      <p:grpSp>
        <p:nvGrpSpPr>
          <p:cNvPr id="15" name="Group 15"/>
          <p:cNvGrpSpPr/>
          <p:nvPr/>
        </p:nvGrpSpPr>
        <p:grpSpPr>
          <a:xfrm>
            <a:off x="2081865" y="1428761"/>
            <a:ext cx="5242773" cy="5487559"/>
            <a:chOff x="0" y="0"/>
            <a:chExt cx="660400" cy="691234"/>
          </a:xfrm>
        </p:grpSpPr>
        <p:sp>
          <p:nvSpPr>
            <p:cNvPr id="16" name="Freeform 16"/>
            <p:cNvSpPr/>
            <p:nvPr/>
          </p:nvSpPr>
          <p:spPr>
            <a:xfrm>
              <a:off x="0" y="0"/>
              <a:ext cx="660400" cy="691234"/>
            </a:xfrm>
            <a:custGeom>
              <a:avLst/>
              <a:gdLst/>
              <a:ahLst/>
              <a:cxnLst/>
              <a:rect l="l" t="t" r="r" b="b"/>
              <a:pathLst>
                <a:path w="660400" h="691234">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5802"/>
                  </a:cubicBezTo>
                  <a:lnTo>
                    <a:pt x="660400" y="691234"/>
                  </a:lnTo>
                  <a:lnTo>
                    <a:pt x="0" y="691234"/>
                  </a:lnTo>
                  <a:lnTo>
                    <a:pt x="0" y="326073"/>
                  </a:lnTo>
                  <a:cubicBezTo>
                    <a:pt x="1782" y="185660"/>
                    <a:pt x="93019" y="64045"/>
                    <a:pt x="220252" y="19070"/>
                  </a:cubicBezTo>
                  <a:close/>
                </a:path>
              </a:pathLst>
            </a:custGeom>
            <a:blipFill>
              <a:blip r:embed="rId2"/>
              <a:stretch>
                <a:fillRect l="-43039" r="-43039"/>
              </a:stretch>
            </a:blipFill>
            <a:ln w="38100" cap="sq">
              <a:solidFill>
                <a:srgbClr val="000000"/>
              </a:solidFill>
              <a:prstDash val="solid"/>
              <a:miter/>
            </a:ln>
          </p:spPr>
        </p:sp>
      </p:grpSp>
      <p:grpSp>
        <p:nvGrpSpPr>
          <p:cNvPr id="17" name="Group 17"/>
          <p:cNvGrpSpPr/>
          <p:nvPr/>
        </p:nvGrpSpPr>
        <p:grpSpPr>
          <a:xfrm>
            <a:off x="3368353" y="5619936"/>
            <a:ext cx="5355825" cy="3043163"/>
            <a:chOff x="0" y="0"/>
            <a:chExt cx="1410588" cy="801492"/>
          </a:xfrm>
        </p:grpSpPr>
        <p:sp>
          <p:nvSpPr>
            <p:cNvPr id="18" name="Freeform 18"/>
            <p:cNvSpPr/>
            <p:nvPr/>
          </p:nvSpPr>
          <p:spPr>
            <a:xfrm>
              <a:off x="0" y="0"/>
              <a:ext cx="1410588" cy="801491"/>
            </a:xfrm>
            <a:custGeom>
              <a:avLst/>
              <a:gdLst/>
              <a:ahLst/>
              <a:cxnLst/>
              <a:rect l="l" t="t" r="r" b="b"/>
              <a:pathLst>
                <a:path w="1410588" h="801491">
                  <a:moveTo>
                    <a:pt x="0" y="0"/>
                  </a:moveTo>
                  <a:lnTo>
                    <a:pt x="1410588" y="0"/>
                  </a:lnTo>
                  <a:lnTo>
                    <a:pt x="1410588" y="801491"/>
                  </a:lnTo>
                  <a:lnTo>
                    <a:pt x="0" y="801491"/>
                  </a:lnTo>
                  <a:close/>
                </a:path>
              </a:pathLst>
            </a:custGeom>
            <a:solidFill>
              <a:srgbClr val="1E1E1E"/>
            </a:solidFill>
          </p:spPr>
        </p:sp>
        <p:sp>
          <p:nvSpPr>
            <p:cNvPr id="19" name="TextBox 19"/>
            <p:cNvSpPr txBox="1"/>
            <p:nvPr/>
          </p:nvSpPr>
          <p:spPr>
            <a:xfrm>
              <a:off x="0" y="-47625"/>
              <a:ext cx="1410588" cy="849117"/>
            </a:xfrm>
            <a:prstGeom prst="rect">
              <a:avLst/>
            </a:prstGeom>
          </p:spPr>
          <p:txBody>
            <a:bodyPr lIns="50800" tIns="50800" rIns="50800" bIns="50800" rtlCol="0" anchor="ctr"/>
            <a:lstStyle/>
            <a:p>
              <a:pPr algn="ctr">
                <a:lnSpc>
                  <a:spcPts val="3361"/>
                </a:lnSpc>
              </a:pPr>
              <a:endParaRPr/>
            </a:p>
          </p:txBody>
        </p:sp>
      </p:grpSp>
      <p:grpSp>
        <p:nvGrpSpPr>
          <p:cNvPr id="20" name="Group 20"/>
          <p:cNvGrpSpPr/>
          <p:nvPr/>
        </p:nvGrpSpPr>
        <p:grpSpPr>
          <a:xfrm>
            <a:off x="3399748" y="5653397"/>
            <a:ext cx="5293035" cy="2976242"/>
            <a:chOff x="0" y="0"/>
            <a:chExt cx="7057380" cy="3968323"/>
          </a:xfrm>
        </p:grpSpPr>
        <p:pic>
          <p:nvPicPr>
            <p:cNvPr id="21" name="Picture 21"/>
            <p:cNvPicPr>
              <a:picLocks noChangeAspect="1"/>
            </p:cNvPicPr>
            <p:nvPr/>
          </p:nvPicPr>
          <p:blipFill>
            <a:blip r:embed="rId3"/>
            <a:srcRect t="18" b="18"/>
            <a:stretch>
              <a:fillRect/>
            </a:stretch>
          </p:blipFill>
          <p:spPr>
            <a:xfrm>
              <a:off x="0" y="0"/>
              <a:ext cx="7057380" cy="3968323"/>
            </a:xfrm>
            <a:prstGeom prst="rect">
              <a:avLst/>
            </a:prstGeom>
          </p:spPr>
        </p:pic>
      </p:grpSp>
      <p:sp>
        <p:nvSpPr>
          <p:cNvPr id="22" name="Freeform 22"/>
          <p:cNvSpPr/>
          <p:nvPr/>
        </p:nvSpPr>
        <p:spPr>
          <a:xfrm>
            <a:off x="11822892" y="7337841"/>
            <a:ext cx="742791" cy="544263"/>
          </a:xfrm>
          <a:custGeom>
            <a:avLst/>
            <a:gdLst/>
            <a:ahLst/>
            <a:cxnLst/>
            <a:rect l="l" t="t" r="r" b="b"/>
            <a:pathLst>
              <a:path w="742791" h="544263">
                <a:moveTo>
                  <a:pt x="0" y="0"/>
                </a:moveTo>
                <a:lnTo>
                  <a:pt x="742791" y="0"/>
                </a:lnTo>
                <a:lnTo>
                  <a:pt x="742791" y="544263"/>
                </a:lnTo>
                <a:lnTo>
                  <a:pt x="0" y="54426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3" name="Freeform 23"/>
          <p:cNvSpPr/>
          <p:nvPr/>
        </p:nvSpPr>
        <p:spPr>
          <a:xfrm>
            <a:off x="14448032" y="7327722"/>
            <a:ext cx="526081" cy="548001"/>
          </a:xfrm>
          <a:custGeom>
            <a:avLst/>
            <a:gdLst/>
            <a:ahLst/>
            <a:cxnLst/>
            <a:rect l="l" t="t" r="r" b="b"/>
            <a:pathLst>
              <a:path w="526081" h="548001">
                <a:moveTo>
                  <a:pt x="0" y="0"/>
                </a:moveTo>
                <a:lnTo>
                  <a:pt x="526081" y="0"/>
                </a:lnTo>
                <a:lnTo>
                  <a:pt x="526081" y="548001"/>
                </a:lnTo>
                <a:lnTo>
                  <a:pt x="0" y="548001"/>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10500913" y="7327722"/>
            <a:ext cx="554382" cy="554382"/>
          </a:xfrm>
          <a:custGeom>
            <a:avLst/>
            <a:gdLst/>
            <a:ahLst/>
            <a:cxnLst/>
            <a:rect l="l" t="t" r="r" b="b"/>
            <a:pathLst>
              <a:path w="554382" h="554382">
                <a:moveTo>
                  <a:pt x="0" y="0"/>
                </a:moveTo>
                <a:lnTo>
                  <a:pt x="554382" y="0"/>
                </a:lnTo>
                <a:lnTo>
                  <a:pt x="554382" y="554382"/>
                </a:lnTo>
                <a:lnTo>
                  <a:pt x="0" y="55438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5" name="TextBox 25"/>
          <p:cNvSpPr txBox="1"/>
          <p:nvPr/>
        </p:nvSpPr>
        <p:spPr>
          <a:xfrm>
            <a:off x="10132430" y="3440711"/>
            <a:ext cx="5372917" cy="2920332"/>
          </a:xfrm>
          <a:prstGeom prst="rect">
            <a:avLst/>
          </a:prstGeom>
        </p:spPr>
        <p:txBody>
          <a:bodyPr lIns="0" tIns="0" rIns="0" bIns="0" rtlCol="0" anchor="t">
            <a:spAutoFit/>
          </a:bodyPr>
          <a:lstStyle/>
          <a:p>
            <a:pPr algn="l">
              <a:lnSpc>
                <a:spcPts val="3361"/>
              </a:lnSpc>
            </a:pPr>
            <a:r>
              <a:rPr lang="en-US" sz="2401" spc="-12">
                <a:solidFill>
                  <a:srgbClr val="1E1E1E"/>
                </a:solidFill>
                <a:latin typeface="Be Vietnam"/>
              </a:rPr>
              <a:t>Lorem ipsum dolor sit amet, consectetur adipiscing elit. Suspendisse non libero consectetur, auctor felis id, dictum leo.</a:t>
            </a:r>
          </a:p>
          <a:p>
            <a:pPr algn="l">
              <a:lnSpc>
                <a:spcPts val="3361"/>
              </a:lnSpc>
            </a:pPr>
            <a:r>
              <a:rPr lang="en-US" sz="2401" spc="-12">
                <a:solidFill>
                  <a:srgbClr val="1E1E1E"/>
                </a:solidFill>
                <a:latin typeface="Be Vietnam"/>
              </a:rPr>
              <a:t>Fusce commodo ipsum vitae odio feugiat, quis consequat nibh volutpat.</a:t>
            </a:r>
          </a:p>
        </p:txBody>
      </p:sp>
      <p:sp>
        <p:nvSpPr>
          <p:cNvPr id="26" name="TextBox 26"/>
          <p:cNvSpPr txBox="1"/>
          <p:nvPr/>
        </p:nvSpPr>
        <p:spPr>
          <a:xfrm>
            <a:off x="10132430" y="8015240"/>
            <a:ext cx="1291347" cy="285199"/>
          </a:xfrm>
          <a:prstGeom prst="rect">
            <a:avLst/>
          </a:prstGeom>
        </p:spPr>
        <p:txBody>
          <a:bodyPr lIns="0" tIns="0" rIns="0" bIns="0" rtlCol="0" anchor="t">
            <a:spAutoFit/>
          </a:bodyPr>
          <a:lstStyle/>
          <a:p>
            <a:pPr algn="ctr">
              <a:lnSpc>
                <a:spcPts val="2382"/>
              </a:lnSpc>
            </a:pPr>
            <a:r>
              <a:rPr lang="en-US" sz="1701" spc="-8">
                <a:solidFill>
                  <a:srgbClr val="1E1E1E"/>
                </a:solidFill>
                <a:latin typeface="Helvetica World"/>
              </a:rPr>
              <a:t>1 GARAGE</a:t>
            </a:r>
          </a:p>
        </p:txBody>
      </p:sp>
      <p:sp>
        <p:nvSpPr>
          <p:cNvPr id="27" name="TextBox 27"/>
          <p:cNvSpPr txBox="1"/>
          <p:nvPr/>
        </p:nvSpPr>
        <p:spPr>
          <a:xfrm>
            <a:off x="11707966" y="8015240"/>
            <a:ext cx="972643" cy="285199"/>
          </a:xfrm>
          <a:prstGeom prst="rect">
            <a:avLst/>
          </a:prstGeom>
        </p:spPr>
        <p:txBody>
          <a:bodyPr lIns="0" tIns="0" rIns="0" bIns="0" rtlCol="0" anchor="t">
            <a:spAutoFit/>
          </a:bodyPr>
          <a:lstStyle/>
          <a:p>
            <a:pPr algn="ctr">
              <a:lnSpc>
                <a:spcPts val="2382"/>
              </a:lnSpc>
            </a:pPr>
            <a:r>
              <a:rPr lang="en-US" sz="1701" spc="-8">
                <a:solidFill>
                  <a:srgbClr val="1E1E1E"/>
                </a:solidFill>
                <a:latin typeface="Helvetica World"/>
              </a:rPr>
              <a:t>3 BEDS</a:t>
            </a:r>
          </a:p>
        </p:txBody>
      </p:sp>
      <p:sp>
        <p:nvSpPr>
          <p:cNvPr id="28" name="TextBox 28"/>
          <p:cNvSpPr txBox="1"/>
          <p:nvPr/>
        </p:nvSpPr>
        <p:spPr>
          <a:xfrm>
            <a:off x="12966359" y="8015240"/>
            <a:ext cx="972643" cy="285199"/>
          </a:xfrm>
          <a:prstGeom prst="rect">
            <a:avLst/>
          </a:prstGeom>
        </p:spPr>
        <p:txBody>
          <a:bodyPr lIns="0" tIns="0" rIns="0" bIns="0" rtlCol="0" anchor="t">
            <a:spAutoFit/>
          </a:bodyPr>
          <a:lstStyle/>
          <a:p>
            <a:pPr algn="ctr">
              <a:lnSpc>
                <a:spcPts val="2382"/>
              </a:lnSpc>
            </a:pPr>
            <a:r>
              <a:rPr lang="en-US" sz="1701" spc="-8">
                <a:solidFill>
                  <a:srgbClr val="1E1E1E"/>
                </a:solidFill>
                <a:latin typeface="Helvetica World"/>
              </a:rPr>
              <a:t>2 BATH</a:t>
            </a:r>
          </a:p>
        </p:txBody>
      </p:sp>
      <p:sp>
        <p:nvSpPr>
          <p:cNvPr id="29" name="TextBox 29"/>
          <p:cNvSpPr txBox="1"/>
          <p:nvPr/>
        </p:nvSpPr>
        <p:spPr>
          <a:xfrm>
            <a:off x="14224752" y="8015240"/>
            <a:ext cx="972643" cy="285199"/>
          </a:xfrm>
          <a:prstGeom prst="rect">
            <a:avLst/>
          </a:prstGeom>
        </p:spPr>
        <p:txBody>
          <a:bodyPr lIns="0" tIns="0" rIns="0" bIns="0" rtlCol="0" anchor="t">
            <a:spAutoFit/>
          </a:bodyPr>
          <a:lstStyle/>
          <a:p>
            <a:pPr algn="ctr">
              <a:lnSpc>
                <a:spcPts val="2382"/>
              </a:lnSpc>
            </a:pPr>
            <a:r>
              <a:rPr lang="en-US" sz="1701" spc="-8">
                <a:solidFill>
                  <a:srgbClr val="1E1E1E"/>
                </a:solidFill>
                <a:latin typeface="Helvetica World"/>
              </a:rPr>
              <a:t>1 POOL</a:t>
            </a:r>
          </a:p>
        </p:txBody>
      </p:sp>
      <p:sp>
        <p:nvSpPr>
          <p:cNvPr id="30" name="TextBox 30"/>
          <p:cNvSpPr txBox="1"/>
          <p:nvPr/>
        </p:nvSpPr>
        <p:spPr>
          <a:xfrm>
            <a:off x="10132430" y="1977036"/>
            <a:ext cx="4761526" cy="1162050"/>
          </a:xfrm>
          <a:prstGeom prst="rect">
            <a:avLst/>
          </a:prstGeom>
        </p:spPr>
        <p:txBody>
          <a:bodyPr lIns="0" tIns="0" rIns="0" bIns="0" rtlCol="0" anchor="t">
            <a:spAutoFit/>
          </a:bodyPr>
          <a:lstStyle/>
          <a:p>
            <a:pPr algn="l">
              <a:lnSpc>
                <a:spcPts val="8640"/>
              </a:lnSpc>
            </a:pPr>
            <a:r>
              <a:rPr lang="en-US" sz="7200" spc="-252">
                <a:solidFill>
                  <a:srgbClr val="A84B2D"/>
                </a:solidFill>
                <a:latin typeface="The Seasons Bold"/>
              </a:rPr>
              <a:t>Property 1</a:t>
            </a:r>
          </a:p>
        </p:txBody>
      </p:sp>
      <p:sp>
        <p:nvSpPr>
          <p:cNvPr id="31" name="Freeform 31"/>
          <p:cNvSpPr/>
          <p:nvPr/>
        </p:nvSpPr>
        <p:spPr>
          <a:xfrm>
            <a:off x="13140132" y="7250626"/>
            <a:ext cx="625097" cy="625097"/>
          </a:xfrm>
          <a:custGeom>
            <a:avLst/>
            <a:gdLst/>
            <a:ahLst/>
            <a:cxnLst/>
            <a:rect l="l" t="t" r="r" b="b"/>
            <a:pathLst>
              <a:path w="625097" h="625097">
                <a:moveTo>
                  <a:pt x="0" y="0"/>
                </a:moveTo>
                <a:lnTo>
                  <a:pt x="625097" y="0"/>
                </a:lnTo>
                <a:lnTo>
                  <a:pt x="625097" y="625097"/>
                </a:lnTo>
                <a:lnTo>
                  <a:pt x="0" y="625097"/>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grpSp>
        <p:nvGrpSpPr>
          <p:cNvPr id="2" name="Group 2"/>
          <p:cNvGrpSpPr/>
          <p:nvPr/>
        </p:nvGrpSpPr>
        <p:grpSpPr>
          <a:xfrm>
            <a:off x="0" y="-5363"/>
            <a:ext cx="1066800" cy="10292363"/>
            <a:chOff x="0" y="0"/>
            <a:chExt cx="280968" cy="2710746"/>
          </a:xfrm>
        </p:grpSpPr>
        <p:sp>
          <p:nvSpPr>
            <p:cNvPr id="3" name="Freeform 3"/>
            <p:cNvSpPr/>
            <p:nvPr/>
          </p:nvSpPr>
          <p:spPr>
            <a:xfrm>
              <a:off x="0" y="0"/>
              <a:ext cx="280968" cy="2710746"/>
            </a:xfrm>
            <a:custGeom>
              <a:avLst/>
              <a:gdLst/>
              <a:ahLst/>
              <a:cxnLst/>
              <a:rect l="l" t="t" r="r" b="b"/>
              <a:pathLst>
                <a:path w="280968" h="2710746">
                  <a:moveTo>
                    <a:pt x="0" y="0"/>
                  </a:moveTo>
                  <a:lnTo>
                    <a:pt x="280968" y="0"/>
                  </a:lnTo>
                  <a:lnTo>
                    <a:pt x="280968" y="2710746"/>
                  </a:lnTo>
                  <a:lnTo>
                    <a:pt x="0" y="2710746"/>
                  </a:lnTo>
                  <a:close/>
                </a:path>
              </a:pathLst>
            </a:custGeom>
            <a:solidFill>
              <a:srgbClr val="A84B2D"/>
            </a:solidFill>
          </p:spPr>
        </p:sp>
        <p:sp>
          <p:nvSpPr>
            <p:cNvPr id="4" name="TextBox 4"/>
            <p:cNvSpPr txBox="1"/>
            <p:nvPr/>
          </p:nvSpPr>
          <p:spPr>
            <a:xfrm>
              <a:off x="0" y="-47625"/>
              <a:ext cx="280968" cy="2758371"/>
            </a:xfrm>
            <a:prstGeom prst="rect">
              <a:avLst/>
            </a:prstGeom>
          </p:spPr>
          <p:txBody>
            <a:bodyPr lIns="50800" tIns="50800" rIns="50800" bIns="50800" rtlCol="0" anchor="ctr"/>
            <a:lstStyle/>
            <a:p>
              <a:pPr algn="ctr">
                <a:lnSpc>
                  <a:spcPts val="3361"/>
                </a:lnSpc>
              </a:pPr>
              <a:endParaRPr/>
            </a:p>
          </p:txBody>
        </p:sp>
      </p:grpSp>
      <p:grpSp>
        <p:nvGrpSpPr>
          <p:cNvPr id="5" name="Group 5"/>
          <p:cNvGrpSpPr/>
          <p:nvPr/>
        </p:nvGrpSpPr>
        <p:grpSpPr>
          <a:xfrm>
            <a:off x="17221200" y="-5363"/>
            <a:ext cx="1066800" cy="10292363"/>
            <a:chOff x="0" y="0"/>
            <a:chExt cx="280968" cy="2710746"/>
          </a:xfrm>
        </p:grpSpPr>
        <p:sp>
          <p:nvSpPr>
            <p:cNvPr id="6" name="Freeform 6"/>
            <p:cNvSpPr/>
            <p:nvPr/>
          </p:nvSpPr>
          <p:spPr>
            <a:xfrm>
              <a:off x="0" y="0"/>
              <a:ext cx="280968" cy="2710746"/>
            </a:xfrm>
            <a:custGeom>
              <a:avLst/>
              <a:gdLst/>
              <a:ahLst/>
              <a:cxnLst/>
              <a:rect l="l" t="t" r="r" b="b"/>
              <a:pathLst>
                <a:path w="280968" h="2710746">
                  <a:moveTo>
                    <a:pt x="0" y="0"/>
                  </a:moveTo>
                  <a:lnTo>
                    <a:pt x="280968" y="0"/>
                  </a:lnTo>
                  <a:lnTo>
                    <a:pt x="280968" y="2710746"/>
                  </a:lnTo>
                  <a:lnTo>
                    <a:pt x="0" y="2710746"/>
                  </a:lnTo>
                  <a:close/>
                </a:path>
              </a:pathLst>
            </a:custGeom>
            <a:solidFill>
              <a:srgbClr val="A84B2D"/>
            </a:solidFill>
          </p:spPr>
        </p:sp>
        <p:sp>
          <p:nvSpPr>
            <p:cNvPr id="7" name="TextBox 7"/>
            <p:cNvSpPr txBox="1"/>
            <p:nvPr/>
          </p:nvSpPr>
          <p:spPr>
            <a:xfrm>
              <a:off x="0" y="-47625"/>
              <a:ext cx="280968" cy="2758371"/>
            </a:xfrm>
            <a:prstGeom prst="rect">
              <a:avLst/>
            </a:prstGeom>
          </p:spPr>
          <p:txBody>
            <a:bodyPr lIns="50800" tIns="50800" rIns="50800" bIns="50800" rtlCol="0" anchor="ctr"/>
            <a:lstStyle/>
            <a:p>
              <a:pPr algn="ctr">
                <a:lnSpc>
                  <a:spcPts val="3361"/>
                </a:lnSpc>
              </a:pPr>
              <a:endParaRPr/>
            </a:p>
          </p:txBody>
        </p:sp>
      </p:grpSp>
      <p:sp>
        <p:nvSpPr>
          <p:cNvPr id="8" name="AutoShape 8"/>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9" name="AutoShape 9"/>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10" name="AutoShape 10"/>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11" name="AutoShape 11"/>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2" name="TextBox 12"/>
          <p:cNvSpPr txBox="1"/>
          <p:nvPr/>
        </p:nvSpPr>
        <p:spPr>
          <a:xfrm>
            <a:off x="2089927" y="1745479"/>
            <a:ext cx="4761526" cy="1162050"/>
          </a:xfrm>
          <a:prstGeom prst="rect">
            <a:avLst/>
          </a:prstGeom>
        </p:spPr>
        <p:txBody>
          <a:bodyPr lIns="0" tIns="0" rIns="0" bIns="0" rtlCol="0" anchor="t">
            <a:spAutoFit/>
          </a:bodyPr>
          <a:lstStyle/>
          <a:p>
            <a:pPr algn="l">
              <a:lnSpc>
                <a:spcPts val="8640"/>
              </a:lnSpc>
            </a:pPr>
            <a:r>
              <a:rPr lang="en-US" sz="7200" spc="-252">
                <a:solidFill>
                  <a:srgbClr val="A84B2D"/>
                </a:solidFill>
                <a:latin typeface="The Seasons Bold"/>
              </a:rPr>
              <a:t>Property 2</a:t>
            </a:r>
          </a:p>
        </p:txBody>
      </p:sp>
      <p:grpSp>
        <p:nvGrpSpPr>
          <p:cNvPr id="13" name="Group 13"/>
          <p:cNvGrpSpPr/>
          <p:nvPr/>
        </p:nvGrpSpPr>
        <p:grpSpPr>
          <a:xfrm>
            <a:off x="9510086" y="1596886"/>
            <a:ext cx="6770620" cy="7086742"/>
            <a:chOff x="0" y="0"/>
            <a:chExt cx="660400" cy="691234"/>
          </a:xfrm>
        </p:grpSpPr>
        <p:sp>
          <p:nvSpPr>
            <p:cNvPr id="14" name="Freeform 14"/>
            <p:cNvSpPr/>
            <p:nvPr/>
          </p:nvSpPr>
          <p:spPr>
            <a:xfrm>
              <a:off x="0" y="0"/>
              <a:ext cx="660400" cy="691234"/>
            </a:xfrm>
            <a:custGeom>
              <a:avLst/>
              <a:gdLst/>
              <a:ahLst/>
              <a:cxnLst/>
              <a:rect l="l" t="t" r="r" b="b"/>
              <a:pathLst>
                <a:path w="660400" h="691234">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5802"/>
                  </a:cubicBezTo>
                  <a:lnTo>
                    <a:pt x="660400" y="691234"/>
                  </a:lnTo>
                  <a:lnTo>
                    <a:pt x="0" y="691234"/>
                  </a:lnTo>
                  <a:lnTo>
                    <a:pt x="0" y="326073"/>
                  </a:lnTo>
                  <a:cubicBezTo>
                    <a:pt x="1782" y="185660"/>
                    <a:pt x="93019" y="64045"/>
                    <a:pt x="220252" y="19070"/>
                  </a:cubicBezTo>
                  <a:close/>
                </a:path>
              </a:pathLst>
            </a:custGeom>
            <a:blipFill>
              <a:blip r:embed="rId2"/>
              <a:stretch>
                <a:fillRect l="-28550" r="-28550"/>
              </a:stretch>
            </a:blipFill>
            <a:ln w="38100" cap="sq">
              <a:solidFill>
                <a:srgbClr val="000000"/>
              </a:solidFill>
              <a:prstDash val="solid"/>
              <a:miter/>
            </a:ln>
          </p:spPr>
        </p:sp>
      </p:grpSp>
      <p:sp>
        <p:nvSpPr>
          <p:cNvPr id="15" name="AutoShape 15"/>
          <p:cNvSpPr/>
          <p:nvPr/>
        </p:nvSpPr>
        <p:spPr>
          <a:xfrm flipV="1">
            <a:off x="8550543" y="772321"/>
            <a:ext cx="0" cy="8735871"/>
          </a:xfrm>
          <a:prstGeom prst="line">
            <a:avLst/>
          </a:prstGeom>
          <a:ln w="38100" cap="flat">
            <a:solidFill>
              <a:srgbClr val="1E1E1E"/>
            </a:solidFill>
            <a:prstDash val="solid"/>
            <a:headEnd type="none" w="sm" len="sm"/>
            <a:tailEnd type="none" w="sm" len="sm"/>
          </a:ln>
        </p:spPr>
      </p:sp>
      <p:sp>
        <p:nvSpPr>
          <p:cNvPr id="16" name="TextBox 16"/>
          <p:cNvSpPr txBox="1"/>
          <p:nvPr/>
        </p:nvSpPr>
        <p:spPr>
          <a:xfrm>
            <a:off x="2089927" y="3524348"/>
            <a:ext cx="2051854" cy="481297"/>
          </a:xfrm>
          <a:prstGeom prst="rect">
            <a:avLst/>
          </a:prstGeom>
        </p:spPr>
        <p:txBody>
          <a:bodyPr lIns="0" tIns="0" rIns="0" bIns="0" rtlCol="0" anchor="t">
            <a:spAutoFit/>
          </a:bodyPr>
          <a:lstStyle/>
          <a:p>
            <a:pPr algn="l">
              <a:lnSpc>
                <a:spcPts val="3921"/>
              </a:lnSpc>
            </a:pPr>
            <a:r>
              <a:rPr lang="en-US" sz="2801" spc="-28">
                <a:solidFill>
                  <a:srgbClr val="1E1E1E"/>
                </a:solidFill>
                <a:latin typeface="Garet Bold"/>
              </a:rPr>
              <a:t>Location</a:t>
            </a:r>
          </a:p>
        </p:txBody>
      </p:sp>
      <p:sp>
        <p:nvSpPr>
          <p:cNvPr id="17" name="TextBox 17"/>
          <p:cNvSpPr txBox="1"/>
          <p:nvPr/>
        </p:nvSpPr>
        <p:spPr>
          <a:xfrm>
            <a:off x="2089927" y="5088374"/>
            <a:ext cx="1302434" cy="481297"/>
          </a:xfrm>
          <a:prstGeom prst="rect">
            <a:avLst/>
          </a:prstGeom>
        </p:spPr>
        <p:txBody>
          <a:bodyPr lIns="0" tIns="0" rIns="0" bIns="0" rtlCol="0" anchor="t">
            <a:spAutoFit/>
          </a:bodyPr>
          <a:lstStyle/>
          <a:p>
            <a:pPr algn="l">
              <a:lnSpc>
                <a:spcPts val="3921"/>
              </a:lnSpc>
            </a:pPr>
            <a:r>
              <a:rPr lang="en-US" sz="2801" spc="-28">
                <a:solidFill>
                  <a:srgbClr val="1E1E1E"/>
                </a:solidFill>
                <a:latin typeface="Garet Bold"/>
              </a:rPr>
              <a:t>Price</a:t>
            </a:r>
          </a:p>
        </p:txBody>
      </p:sp>
      <p:sp>
        <p:nvSpPr>
          <p:cNvPr id="18" name="TextBox 18"/>
          <p:cNvSpPr txBox="1"/>
          <p:nvPr/>
        </p:nvSpPr>
        <p:spPr>
          <a:xfrm>
            <a:off x="2089927" y="6649132"/>
            <a:ext cx="3289484" cy="481297"/>
          </a:xfrm>
          <a:prstGeom prst="rect">
            <a:avLst/>
          </a:prstGeom>
        </p:spPr>
        <p:txBody>
          <a:bodyPr lIns="0" tIns="0" rIns="0" bIns="0" rtlCol="0" anchor="t">
            <a:spAutoFit/>
          </a:bodyPr>
          <a:lstStyle/>
          <a:p>
            <a:pPr algn="l">
              <a:lnSpc>
                <a:spcPts val="3921"/>
              </a:lnSpc>
            </a:pPr>
            <a:r>
              <a:rPr lang="en-US" sz="2801" spc="-28">
                <a:solidFill>
                  <a:srgbClr val="1E1E1E"/>
                </a:solidFill>
                <a:latin typeface="Garet Bold"/>
              </a:rPr>
              <a:t>Property details</a:t>
            </a:r>
          </a:p>
        </p:txBody>
      </p:sp>
      <p:sp>
        <p:nvSpPr>
          <p:cNvPr id="19" name="TextBox 19"/>
          <p:cNvSpPr txBox="1"/>
          <p:nvPr/>
        </p:nvSpPr>
        <p:spPr>
          <a:xfrm>
            <a:off x="2089927" y="4062720"/>
            <a:ext cx="4896830" cy="763237"/>
          </a:xfrm>
          <a:prstGeom prst="rect">
            <a:avLst/>
          </a:prstGeom>
        </p:spPr>
        <p:txBody>
          <a:bodyPr lIns="0" tIns="0" rIns="0" bIns="0" rtlCol="0" anchor="t">
            <a:spAutoFit/>
          </a:bodyPr>
          <a:lstStyle/>
          <a:p>
            <a:pPr algn="l">
              <a:lnSpc>
                <a:spcPts val="3081"/>
              </a:lnSpc>
            </a:pPr>
            <a:r>
              <a:rPr lang="en-US" sz="2201" spc="-11">
                <a:solidFill>
                  <a:srgbClr val="1E1E1E"/>
                </a:solidFill>
                <a:latin typeface="Garet"/>
              </a:rPr>
              <a:t>Sought-after urban area, minutes from downtown.</a:t>
            </a:r>
          </a:p>
        </p:txBody>
      </p:sp>
      <p:sp>
        <p:nvSpPr>
          <p:cNvPr id="20" name="TextBox 20"/>
          <p:cNvSpPr txBox="1"/>
          <p:nvPr/>
        </p:nvSpPr>
        <p:spPr>
          <a:xfrm>
            <a:off x="2089927" y="5626747"/>
            <a:ext cx="4896830" cy="763237"/>
          </a:xfrm>
          <a:prstGeom prst="rect">
            <a:avLst/>
          </a:prstGeom>
        </p:spPr>
        <p:txBody>
          <a:bodyPr lIns="0" tIns="0" rIns="0" bIns="0" rtlCol="0" anchor="t">
            <a:spAutoFit/>
          </a:bodyPr>
          <a:lstStyle/>
          <a:p>
            <a:pPr algn="l">
              <a:lnSpc>
                <a:spcPts val="3081"/>
              </a:lnSpc>
            </a:pPr>
            <a:r>
              <a:rPr lang="en-US" sz="2201" spc="-11">
                <a:solidFill>
                  <a:srgbClr val="1E1E1E"/>
                </a:solidFill>
                <a:latin typeface="Garet"/>
              </a:rPr>
              <a:t>$450,000 – Exceptional value for this vibrant neighborhood.</a:t>
            </a:r>
          </a:p>
        </p:txBody>
      </p:sp>
      <p:sp>
        <p:nvSpPr>
          <p:cNvPr id="21" name="TextBox 21"/>
          <p:cNvSpPr txBox="1"/>
          <p:nvPr/>
        </p:nvSpPr>
        <p:spPr>
          <a:xfrm>
            <a:off x="2089927" y="7191925"/>
            <a:ext cx="4896830" cy="1153762"/>
          </a:xfrm>
          <a:prstGeom prst="rect">
            <a:avLst/>
          </a:prstGeom>
        </p:spPr>
        <p:txBody>
          <a:bodyPr lIns="0" tIns="0" rIns="0" bIns="0" rtlCol="0" anchor="t">
            <a:spAutoFit/>
          </a:bodyPr>
          <a:lstStyle/>
          <a:p>
            <a:pPr algn="l">
              <a:lnSpc>
                <a:spcPts val="3081"/>
              </a:lnSpc>
            </a:pPr>
            <a:r>
              <a:rPr lang="en-US" sz="2201" spc="-11">
                <a:solidFill>
                  <a:srgbClr val="1E1E1E"/>
                </a:solidFill>
                <a:latin typeface="Garet"/>
              </a:rPr>
              <a:t>4 bedrooms, 3 baths, spacious backyard, modern kitchen, and a pool.</a:t>
            </a:r>
          </a:p>
        </p:txBody>
      </p:sp>
      <p:grpSp>
        <p:nvGrpSpPr>
          <p:cNvPr id="22" name="Group 22"/>
          <p:cNvGrpSpPr/>
          <p:nvPr/>
        </p:nvGrpSpPr>
        <p:grpSpPr>
          <a:xfrm>
            <a:off x="14905326" y="2188089"/>
            <a:ext cx="1375380" cy="1375380"/>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4B2D"/>
            </a:solidFill>
          </p:spPr>
        </p:sp>
        <p:sp>
          <p:nvSpPr>
            <p:cNvPr id="24" name="TextBox 24"/>
            <p:cNvSpPr txBox="1"/>
            <p:nvPr/>
          </p:nvSpPr>
          <p:spPr>
            <a:xfrm>
              <a:off x="76200" y="28575"/>
              <a:ext cx="660400" cy="708025"/>
            </a:xfrm>
            <a:prstGeom prst="rect">
              <a:avLst/>
            </a:prstGeom>
          </p:spPr>
          <p:txBody>
            <a:bodyPr lIns="50800" tIns="50800" rIns="50800" bIns="50800" rtlCol="0" anchor="ctr"/>
            <a:lstStyle/>
            <a:p>
              <a:pPr algn="ctr">
                <a:lnSpc>
                  <a:spcPts val="3361"/>
                </a:lnSpc>
              </a:pPr>
              <a:endParaRPr/>
            </a:p>
          </p:txBody>
        </p:sp>
      </p:grpSp>
      <p:sp>
        <p:nvSpPr>
          <p:cNvPr id="25" name="TextBox 25"/>
          <p:cNvSpPr txBox="1"/>
          <p:nvPr/>
        </p:nvSpPr>
        <p:spPr>
          <a:xfrm>
            <a:off x="15381283" y="2485271"/>
            <a:ext cx="597686" cy="523842"/>
          </a:xfrm>
          <a:prstGeom prst="rect">
            <a:avLst/>
          </a:prstGeom>
        </p:spPr>
        <p:txBody>
          <a:bodyPr lIns="0" tIns="0" rIns="0" bIns="0" rtlCol="0" anchor="t">
            <a:spAutoFit/>
          </a:bodyPr>
          <a:lstStyle/>
          <a:p>
            <a:pPr algn="l">
              <a:lnSpc>
                <a:spcPts val="4201"/>
              </a:lnSpc>
            </a:pPr>
            <a:r>
              <a:rPr lang="en-US" sz="3001" spc="-75">
                <a:solidFill>
                  <a:srgbClr val="FFFFFF"/>
                </a:solidFill>
                <a:latin typeface="Be Vietnam Ultra-Bold"/>
              </a:rPr>
              <a:t>02</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8753475" y="-7686675"/>
            <a:ext cx="781050" cy="16154400"/>
            <a:chOff x="0" y="0"/>
            <a:chExt cx="205709" cy="4254657"/>
          </a:xfrm>
        </p:grpSpPr>
        <p:sp>
          <p:nvSpPr>
            <p:cNvPr id="3" name="Freeform 3"/>
            <p:cNvSpPr/>
            <p:nvPr/>
          </p:nvSpPr>
          <p:spPr>
            <a:xfrm>
              <a:off x="0" y="0"/>
              <a:ext cx="205709" cy="4254657"/>
            </a:xfrm>
            <a:custGeom>
              <a:avLst/>
              <a:gdLst/>
              <a:ahLst/>
              <a:cxnLst/>
              <a:rect l="l" t="t" r="r" b="b"/>
              <a:pathLst>
                <a:path w="205709" h="4254657">
                  <a:moveTo>
                    <a:pt x="0" y="0"/>
                  </a:moveTo>
                  <a:lnTo>
                    <a:pt x="205709" y="0"/>
                  </a:lnTo>
                  <a:lnTo>
                    <a:pt x="205709" y="4254657"/>
                  </a:lnTo>
                  <a:lnTo>
                    <a:pt x="0" y="4254657"/>
                  </a:lnTo>
                  <a:close/>
                </a:path>
              </a:pathLst>
            </a:custGeom>
            <a:solidFill>
              <a:srgbClr val="A84B2D"/>
            </a:solidFill>
          </p:spPr>
        </p:sp>
        <p:sp>
          <p:nvSpPr>
            <p:cNvPr id="4" name="TextBox 4"/>
            <p:cNvSpPr txBox="1"/>
            <p:nvPr/>
          </p:nvSpPr>
          <p:spPr>
            <a:xfrm>
              <a:off x="0" y="-47625"/>
              <a:ext cx="205709" cy="4302282"/>
            </a:xfrm>
            <a:prstGeom prst="rect">
              <a:avLst/>
            </a:prstGeom>
          </p:spPr>
          <p:txBody>
            <a:bodyPr lIns="50800" tIns="50800" rIns="50800" bIns="50800" rtlCol="0" anchor="ctr"/>
            <a:lstStyle/>
            <a:p>
              <a:pPr algn="ctr">
                <a:lnSpc>
                  <a:spcPts val="3361"/>
                </a:lnSpc>
              </a:pPr>
              <a:endParaRPr/>
            </a:p>
          </p:txBody>
        </p:sp>
      </p:grpSp>
      <p:grpSp>
        <p:nvGrpSpPr>
          <p:cNvPr id="5" name="Group 5"/>
          <p:cNvGrpSpPr/>
          <p:nvPr/>
        </p:nvGrpSpPr>
        <p:grpSpPr>
          <a:xfrm rot="-5400000">
            <a:off x="8743950" y="1790700"/>
            <a:ext cx="781050" cy="16211550"/>
            <a:chOff x="0" y="0"/>
            <a:chExt cx="205709" cy="4269709"/>
          </a:xfrm>
        </p:grpSpPr>
        <p:sp>
          <p:nvSpPr>
            <p:cNvPr id="6" name="Freeform 6"/>
            <p:cNvSpPr/>
            <p:nvPr/>
          </p:nvSpPr>
          <p:spPr>
            <a:xfrm>
              <a:off x="0" y="0"/>
              <a:ext cx="205709" cy="4269709"/>
            </a:xfrm>
            <a:custGeom>
              <a:avLst/>
              <a:gdLst/>
              <a:ahLst/>
              <a:cxnLst/>
              <a:rect l="l" t="t" r="r" b="b"/>
              <a:pathLst>
                <a:path w="205709" h="4269709">
                  <a:moveTo>
                    <a:pt x="0" y="0"/>
                  </a:moveTo>
                  <a:lnTo>
                    <a:pt x="205709" y="0"/>
                  </a:lnTo>
                  <a:lnTo>
                    <a:pt x="205709" y="4269709"/>
                  </a:lnTo>
                  <a:lnTo>
                    <a:pt x="0" y="4269709"/>
                  </a:lnTo>
                  <a:close/>
                </a:path>
              </a:pathLst>
            </a:custGeom>
            <a:solidFill>
              <a:srgbClr val="A84B2D"/>
            </a:solidFill>
          </p:spPr>
        </p:sp>
        <p:sp>
          <p:nvSpPr>
            <p:cNvPr id="7" name="TextBox 7"/>
            <p:cNvSpPr txBox="1"/>
            <p:nvPr/>
          </p:nvSpPr>
          <p:spPr>
            <a:xfrm>
              <a:off x="0" y="-47625"/>
              <a:ext cx="205709" cy="4317334"/>
            </a:xfrm>
            <a:prstGeom prst="rect">
              <a:avLst/>
            </a:prstGeom>
          </p:spPr>
          <p:txBody>
            <a:bodyPr lIns="50800" tIns="50800" rIns="50800" bIns="50800" rtlCol="0" anchor="ctr"/>
            <a:lstStyle/>
            <a:p>
              <a:pPr algn="ctr">
                <a:lnSpc>
                  <a:spcPts val="3361"/>
                </a:lnSpc>
              </a:pPr>
              <a:endParaRPr/>
            </a:p>
          </p:txBody>
        </p:sp>
      </p:grpSp>
      <p:sp>
        <p:nvSpPr>
          <p:cNvPr id="8" name="AutoShape 8"/>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9" name="AutoShape 9"/>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10" name="AutoShape 10"/>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11" name="AutoShape 11"/>
          <p:cNvSpPr/>
          <p:nvPr/>
        </p:nvSpPr>
        <p:spPr>
          <a:xfrm flipV="1">
            <a:off x="17240250" y="-2446412"/>
            <a:ext cx="0" cy="15179824"/>
          </a:xfrm>
          <a:prstGeom prst="line">
            <a:avLst/>
          </a:prstGeom>
          <a:ln w="38100" cap="flat">
            <a:solidFill>
              <a:srgbClr val="1E1E1E"/>
            </a:solidFill>
            <a:prstDash val="solid"/>
            <a:headEnd type="none" w="sm" len="sm"/>
            <a:tailEnd type="none" w="sm" len="sm"/>
          </a:ln>
        </p:spPr>
      </p:sp>
      <p:grpSp>
        <p:nvGrpSpPr>
          <p:cNvPr id="12" name="Group 12"/>
          <p:cNvGrpSpPr/>
          <p:nvPr/>
        </p:nvGrpSpPr>
        <p:grpSpPr>
          <a:xfrm>
            <a:off x="6046265" y="1746635"/>
            <a:ext cx="1616087" cy="1616087"/>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4B2D"/>
            </a:solidFill>
          </p:spPr>
        </p:sp>
        <p:sp>
          <p:nvSpPr>
            <p:cNvPr id="14" name="TextBox 14"/>
            <p:cNvSpPr txBox="1"/>
            <p:nvPr/>
          </p:nvSpPr>
          <p:spPr>
            <a:xfrm>
              <a:off x="76200" y="28575"/>
              <a:ext cx="660400" cy="708025"/>
            </a:xfrm>
            <a:prstGeom prst="rect">
              <a:avLst/>
            </a:prstGeom>
          </p:spPr>
          <p:txBody>
            <a:bodyPr lIns="50800" tIns="50800" rIns="50800" bIns="50800" rtlCol="0" anchor="ctr"/>
            <a:lstStyle/>
            <a:p>
              <a:pPr algn="ctr">
                <a:lnSpc>
                  <a:spcPts val="3361"/>
                </a:lnSpc>
              </a:pPr>
              <a:endParaRPr/>
            </a:p>
          </p:txBody>
        </p:sp>
      </p:grpSp>
      <p:grpSp>
        <p:nvGrpSpPr>
          <p:cNvPr id="15" name="Group 15"/>
          <p:cNvGrpSpPr/>
          <p:nvPr/>
        </p:nvGrpSpPr>
        <p:grpSpPr>
          <a:xfrm>
            <a:off x="2081865" y="1431081"/>
            <a:ext cx="5242773" cy="5487559"/>
            <a:chOff x="0" y="0"/>
            <a:chExt cx="660400" cy="691234"/>
          </a:xfrm>
        </p:grpSpPr>
        <p:sp>
          <p:nvSpPr>
            <p:cNvPr id="16" name="Freeform 16"/>
            <p:cNvSpPr/>
            <p:nvPr/>
          </p:nvSpPr>
          <p:spPr>
            <a:xfrm>
              <a:off x="0" y="0"/>
              <a:ext cx="660400" cy="691234"/>
            </a:xfrm>
            <a:custGeom>
              <a:avLst/>
              <a:gdLst/>
              <a:ahLst/>
              <a:cxnLst/>
              <a:rect l="l" t="t" r="r" b="b"/>
              <a:pathLst>
                <a:path w="660400" h="691234">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5802"/>
                  </a:cubicBezTo>
                  <a:lnTo>
                    <a:pt x="660400" y="691234"/>
                  </a:lnTo>
                  <a:lnTo>
                    <a:pt x="0" y="691234"/>
                  </a:lnTo>
                  <a:lnTo>
                    <a:pt x="0" y="326073"/>
                  </a:lnTo>
                  <a:cubicBezTo>
                    <a:pt x="1782" y="185660"/>
                    <a:pt x="93019" y="64045"/>
                    <a:pt x="220252" y="19070"/>
                  </a:cubicBezTo>
                  <a:close/>
                </a:path>
              </a:pathLst>
            </a:custGeom>
            <a:blipFill>
              <a:blip r:embed="rId2"/>
              <a:stretch>
                <a:fillRect l="-13086" r="-43721"/>
              </a:stretch>
            </a:blipFill>
            <a:ln w="38100" cap="sq">
              <a:solidFill>
                <a:srgbClr val="000000"/>
              </a:solidFill>
              <a:prstDash val="solid"/>
              <a:miter/>
            </a:ln>
          </p:spPr>
        </p:sp>
      </p:grpSp>
      <p:grpSp>
        <p:nvGrpSpPr>
          <p:cNvPr id="17" name="Group 17"/>
          <p:cNvGrpSpPr/>
          <p:nvPr/>
        </p:nvGrpSpPr>
        <p:grpSpPr>
          <a:xfrm>
            <a:off x="3368353" y="5622256"/>
            <a:ext cx="5355825" cy="3043163"/>
            <a:chOff x="0" y="0"/>
            <a:chExt cx="1410588" cy="801492"/>
          </a:xfrm>
        </p:grpSpPr>
        <p:sp>
          <p:nvSpPr>
            <p:cNvPr id="18" name="Freeform 18"/>
            <p:cNvSpPr/>
            <p:nvPr/>
          </p:nvSpPr>
          <p:spPr>
            <a:xfrm>
              <a:off x="0" y="0"/>
              <a:ext cx="1410588" cy="801491"/>
            </a:xfrm>
            <a:custGeom>
              <a:avLst/>
              <a:gdLst/>
              <a:ahLst/>
              <a:cxnLst/>
              <a:rect l="l" t="t" r="r" b="b"/>
              <a:pathLst>
                <a:path w="1410588" h="801491">
                  <a:moveTo>
                    <a:pt x="0" y="0"/>
                  </a:moveTo>
                  <a:lnTo>
                    <a:pt x="1410588" y="0"/>
                  </a:lnTo>
                  <a:lnTo>
                    <a:pt x="1410588" y="801491"/>
                  </a:lnTo>
                  <a:lnTo>
                    <a:pt x="0" y="801491"/>
                  </a:lnTo>
                  <a:close/>
                </a:path>
              </a:pathLst>
            </a:custGeom>
            <a:solidFill>
              <a:srgbClr val="1E1E1E"/>
            </a:solidFill>
          </p:spPr>
        </p:sp>
        <p:sp>
          <p:nvSpPr>
            <p:cNvPr id="19" name="TextBox 19"/>
            <p:cNvSpPr txBox="1"/>
            <p:nvPr/>
          </p:nvSpPr>
          <p:spPr>
            <a:xfrm>
              <a:off x="0" y="-47625"/>
              <a:ext cx="1410588" cy="849117"/>
            </a:xfrm>
            <a:prstGeom prst="rect">
              <a:avLst/>
            </a:prstGeom>
          </p:spPr>
          <p:txBody>
            <a:bodyPr lIns="50800" tIns="50800" rIns="50800" bIns="50800" rtlCol="0" anchor="ctr"/>
            <a:lstStyle/>
            <a:p>
              <a:pPr algn="ctr">
                <a:lnSpc>
                  <a:spcPts val="3361"/>
                </a:lnSpc>
              </a:pPr>
              <a:endParaRPr/>
            </a:p>
          </p:txBody>
        </p:sp>
      </p:grpSp>
      <p:grpSp>
        <p:nvGrpSpPr>
          <p:cNvPr id="20" name="Group 20"/>
          <p:cNvGrpSpPr/>
          <p:nvPr/>
        </p:nvGrpSpPr>
        <p:grpSpPr>
          <a:xfrm>
            <a:off x="3399748" y="5655717"/>
            <a:ext cx="5293035" cy="2976242"/>
            <a:chOff x="0" y="0"/>
            <a:chExt cx="7057380" cy="3968323"/>
          </a:xfrm>
        </p:grpSpPr>
        <p:pic>
          <p:nvPicPr>
            <p:cNvPr id="21" name="Picture 21"/>
            <p:cNvPicPr>
              <a:picLocks noChangeAspect="1"/>
            </p:cNvPicPr>
            <p:nvPr/>
          </p:nvPicPr>
          <p:blipFill>
            <a:blip r:embed="rId3"/>
            <a:srcRect t="6241" b="6241"/>
            <a:stretch>
              <a:fillRect/>
            </a:stretch>
          </p:blipFill>
          <p:spPr>
            <a:xfrm>
              <a:off x="0" y="0"/>
              <a:ext cx="7057380" cy="3968323"/>
            </a:xfrm>
            <a:prstGeom prst="rect">
              <a:avLst/>
            </a:prstGeom>
          </p:spPr>
        </p:pic>
      </p:grpSp>
      <p:sp>
        <p:nvSpPr>
          <p:cNvPr id="22" name="Freeform 22"/>
          <p:cNvSpPr/>
          <p:nvPr/>
        </p:nvSpPr>
        <p:spPr>
          <a:xfrm>
            <a:off x="13140132" y="7250626"/>
            <a:ext cx="625097" cy="625097"/>
          </a:xfrm>
          <a:custGeom>
            <a:avLst/>
            <a:gdLst/>
            <a:ahLst/>
            <a:cxnLst/>
            <a:rect l="l" t="t" r="r" b="b"/>
            <a:pathLst>
              <a:path w="625097" h="625097">
                <a:moveTo>
                  <a:pt x="0" y="0"/>
                </a:moveTo>
                <a:lnTo>
                  <a:pt x="625097" y="0"/>
                </a:lnTo>
                <a:lnTo>
                  <a:pt x="625097" y="625097"/>
                </a:lnTo>
                <a:lnTo>
                  <a:pt x="0" y="62509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3" name="Freeform 23"/>
          <p:cNvSpPr/>
          <p:nvPr/>
        </p:nvSpPr>
        <p:spPr>
          <a:xfrm>
            <a:off x="11822892" y="7337841"/>
            <a:ext cx="742791" cy="544263"/>
          </a:xfrm>
          <a:custGeom>
            <a:avLst/>
            <a:gdLst/>
            <a:ahLst/>
            <a:cxnLst/>
            <a:rect l="l" t="t" r="r" b="b"/>
            <a:pathLst>
              <a:path w="742791" h="544263">
                <a:moveTo>
                  <a:pt x="0" y="0"/>
                </a:moveTo>
                <a:lnTo>
                  <a:pt x="742791" y="0"/>
                </a:lnTo>
                <a:lnTo>
                  <a:pt x="742791" y="544263"/>
                </a:lnTo>
                <a:lnTo>
                  <a:pt x="0" y="544263"/>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24" name="Freeform 24"/>
          <p:cNvSpPr/>
          <p:nvPr/>
        </p:nvSpPr>
        <p:spPr>
          <a:xfrm>
            <a:off x="14448032" y="7327722"/>
            <a:ext cx="526081" cy="548001"/>
          </a:xfrm>
          <a:custGeom>
            <a:avLst/>
            <a:gdLst/>
            <a:ahLst/>
            <a:cxnLst/>
            <a:rect l="l" t="t" r="r" b="b"/>
            <a:pathLst>
              <a:path w="526081" h="548001">
                <a:moveTo>
                  <a:pt x="0" y="0"/>
                </a:moveTo>
                <a:lnTo>
                  <a:pt x="526081" y="0"/>
                </a:lnTo>
                <a:lnTo>
                  <a:pt x="526081" y="548001"/>
                </a:lnTo>
                <a:lnTo>
                  <a:pt x="0" y="54800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25" name="Freeform 25"/>
          <p:cNvSpPr/>
          <p:nvPr/>
        </p:nvSpPr>
        <p:spPr>
          <a:xfrm>
            <a:off x="10500913" y="7327722"/>
            <a:ext cx="554382" cy="554382"/>
          </a:xfrm>
          <a:custGeom>
            <a:avLst/>
            <a:gdLst/>
            <a:ahLst/>
            <a:cxnLst/>
            <a:rect l="l" t="t" r="r" b="b"/>
            <a:pathLst>
              <a:path w="554382" h="554382">
                <a:moveTo>
                  <a:pt x="0" y="0"/>
                </a:moveTo>
                <a:lnTo>
                  <a:pt x="554382" y="0"/>
                </a:lnTo>
                <a:lnTo>
                  <a:pt x="554382" y="554382"/>
                </a:lnTo>
                <a:lnTo>
                  <a:pt x="0" y="554382"/>
                </a:lnTo>
                <a:lnTo>
                  <a:pt x="0" y="0"/>
                </a:lnTo>
                <a:close/>
              </a:path>
            </a:pathLst>
          </a:custGeom>
          <a:blipFill>
            <a:blip r:embed="rId10">
              <a:extLst>
                <a:ext uri="{96DAC541-7B7A-43D3-8B79-37D633B846F1}">
                  <asvg:svgBlip xmlns:asvg="http://schemas.microsoft.com/office/drawing/2016/SVG/main" r:embed="rId11"/>
                </a:ext>
              </a:extLst>
            </a:blip>
            <a:stretch>
              <a:fillRect/>
            </a:stretch>
          </a:blipFill>
        </p:spPr>
      </p:sp>
      <p:sp>
        <p:nvSpPr>
          <p:cNvPr id="26" name="TextBox 26"/>
          <p:cNvSpPr txBox="1"/>
          <p:nvPr/>
        </p:nvSpPr>
        <p:spPr>
          <a:xfrm>
            <a:off x="10132430" y="3440711"/>
            <a:ext cx="5372917" cy="3339432"/>
          </a:xfrm>
          <a:prstGeom prst="rect">
            <a:avLst/>
          </a:prstGeom>
        </p:spPr>
        <p:txBody>
          <a:bodyPr lIns="0" tIns="0" rIns="0" bIns="0" rtlCol="0" anchor="t">
            <a:spAutoFit/>
          </a:bodyPr>
          <a:lstStyle/>
          <a:p>
            <a:pPr algn="l">
              <a:lnSpc>
                <a:spcPts val="3361"/>
              </a:lnSpc>
            </a:pPr>
            <a:r>
              <a:rPr lang="en-US" sz="2401" spc="-12">
                <a:solidFill>
                  <a:srgbClr val="1E1E1E"/>
                </a:solidFill>
                <a:latin typeface="Be Vietnam"/>
              </a:rPr>
              <a:t>Lorem ipsum dolor sit amet, consectetur adipiscing elit. Suspendisse non libero consectetur, auctor felis id, dictum leo. Fusce commodo ipsum vitae odio feugiat, quis consequat nibh volutpat. Sed ex elit, placerat ut dui sit amet, auctor condimentum tellus</a:t>
            </a:r>
          </a:p>
        </p:txBody>
      </p:sp>
      <p:sp>
        <p:nvSpPr>
          <p:cNvPr id="27" name="TextBox 27"/>
          <p:cNvSpPr txBox="1"/>
          <p:nvPr/>
        </p:nvSpPr>
        <p:spPr>
          <a:xfrm>
            <a:off x="10132430" y="1977036"/>
            <a:ext cx="4761526" cy="1162050"/>
          </a:xfrm>
          <a:prstGeom prst="rect">
            <a:avLst/>
          </a:prstGeom>
        </p:spPr>
        <p:txBody>
          <a:bodyPr lIns="0" tIns="0" rIns="0" bIns="0" rtlCol="0" anchor="t">
            <a:spAutoFit/>
          </a:bodyPr>
          <a:lstStyle/>
          <a:p>
            <a:pPr algn="l">
              <a:lnSpc>
                <a:spcPts val="8640"/>
              </a:lnSpc>
            </a:pPr>
            <a:r>
              <a:rPr lang="en-US" sz="7200" spc="-252">
                <a:solidFill>
                  <a:srgbClr val="A84B2D"/>
                </a:solidFill>
                <a:latin typeface="The Seasons Bold"/>
              </a:rPr>
              <a:t>Property 2</a:t>
            </a:r>
          </a:p>
        </p:txBody>
      </p:sp>
      <p:sp>
        <p:nvSpPr>
          <p:cNvPr id="28" name="TextBox 28"/>
          <p:cNvSpPr txBox="1"/>
          <p:nvPr/>
        </p:nvSpPr>
        <p:spPr>
          <a:xfrm>
            <a:off x="10132430" y="8015240"/>
            <a:ext cx="1291347" cy="285199"/>
          </a:xfrm>
          <a:prstGeom prst="rect">
            <a:avLst/>
          </a:prstGeom>
        </p:spPr>
        <p:txBody>
          <a:bodyPr lIns="0" tIns="0" rIns="0" bIns="0" rtlCol="0" anchor="t">
            <a:spAutoFit/>
          </a:bodyPr>
          <a:lstStyle/>
          <a:p>
            <a:pPr algn="ctr">
              <a:lnSpc>
                <a:spcPts val="2382"/>
              </a:lnSpc>
            </a:pPr>
            <a:r>
              <a:rPr lang="en-US" sz="1701" spc="-8">
                <a:solidFill>
                  <a:srgbClr val="1E1E1E"/>
                </a:solidFill>
                <a:latin typeface="Helvetica World"/>
              </a:rPr>
              <a:t>1 GARAGE</a:t>
            </a:r>
          </a:p>
        </p:txBody>
      </p:sp>
      <p:sp>
        <p:nvSpPr>
          <p:cNvPr id="29" name="TextBox 29"/>
          <p:cNvSpPr txBox="1"/>
          <p:nvPr/>
        </p:nvSpPr>
        <p:spPr>
          <a:xfrm>
            <a:off x="11707966" y="8015240"/>
            <a:ext cx="972643" cy="285199"/>
          </a:xfrm>
          <a:prstGeom prst="rect">
            <a:avLst/>
          </a:prstGeom>
        </p:spPr>
        <p:txBody>
          <a:bodyPr lIns="0" tIns="0" rIns="0" bIns="0" rtlCol="0" anchor="t">
            <a:spAutoFit/>
          </a:bodyPr>
          <a:lstStyle/>
          <a:p>
            <a:pPr algn="ctr">
              <a:lnSpc>
                <a:spcPts val="2382"/>
              </a:lnSpc>
            </a:pPr>
            <a:r>
              <a:rPr lang="en-US" sz="1701" spc="-8">
                <a:solidFill>
                  <a:srgbClr val="1E1E1E"/>
                </a:solidFill>
                <a:latin typeface="Helvetica World"/>
              </a:rPr>
              <a:t>4 BEDS</a:t>
            </a:r>
          </a:p>
        </p:txBody>
      </p:sp>
      <p:sp>
        <p:nvSpPr>
          <p:cNvPr id="30" name="TextBox 30"/>
          <p:cNvSpPr txBox="1"/>
          <p:nvPr/>
        </p:nvSpPr>
        <p:spPr>
          <a:xfrm>
            <a:off x="12966359" y="8015240"/>
            <a:ext cx="972643" cy="285199"/>
          </a:xfrm>
          <a:prstGeom prst="rect">
            <a:avLst/>
          </a:prstGeom>
        </p:spPr>
        <p:txBody>
          <a:bodyPr lIns="0" tIns="0" rIns="0" bIns="0" rtlCol="0" anchor="t">
            <a:spAutoFit/>
          </a:bodyPr>
          <a:lstStyle/>
          <a:p>
            <a:pPr algn="ctr">
              <a:lnSpc>
                <a:spcPts val="2382"/>
              </a:lnSpc>
            </a:pPr>
            <a:r>
              <a:rPr lang="en-US" sz="1701" spc="-8">
                <a:solidFill>
                  <a:srgbClr val="1E1E1E"/>
                </a:solidFill>
                <a:latin typeface="Helvetica World"/>
              </a:rPr>
              <a:t>3 BATH</a:t>
            </a:r>
          </a:p>
        </p:txBody>
      </p:sp>
      <p:sp>
        <p:nvSpPr>
          <p:cNvPr id="31" name="TextBox 31"/>
          <p:cNvSpPr txBox="1"/>
          <p:nvPr/>
        </p:nvSpPr>
        <p:spPr>
          <a:xfrm>
            <a:off x="14224752" y="8015240"/>
            <a:ext cx="972643" cy="285199"/>
          </a:xfrm>
          <a:prstGeom prst="rect">
            <a:avLst/>
          </a:prstGeom>
        </p:spPr>
        <p:txBody>
          <a:bodyPr lIns="0" tIns="0" rIns="0" bIns="0" rtlCol="0" anchor="t">
            <a:spAutoFit/>
          </a:bodyPr>
          <a:lstStyle/>
          <a:p>
            <a:pPr algn="ctr">
              <a:lnSpc>
                <a:spcPts val="2382"/>
              </a:lnSpc>
            </a:pPr>
            <a:r>
              <a:rPr lang="en-US" sz="1701" spc="-8">
                <a:solidFill>
                  <a:srgbClr val="1E1E1E"/>
                </a:solidFill>
                <a:latin typeface="Helvetica World"/>
              </a:rPr>
              <a:t>1 POOL</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grpSp>
        <p:nvGrpSpPr>
          <p:cNvPr id="2" name="Group 2"/>
          <p:cNvGrpSpPr/>
          <p:nvPr/>
        </p:nvGrpSpPr>
        <p:grpSpPr>
          <a:xfrm>
            <a:off x="0" y="-5363"/>
            <a:ext cx="1066800" cy="10292363"/>
            <a:chOff x="0" y="0"/>
            <a:chExt cx="280968" cy="2710746"/>
          </a:xfrm>
        </p:grpSpPr>
        <p:sp>
          <p:nvSpPr>
            <p:cNvPr id="3" name="Freeform 3"/>
            <p:cNvSpPr/>
            <p:nvPr/>
          </p:nvSpPr>
          <p:spPr>
            <a:xfrm>
              <a:off x="0" y="0"/>
              <a:ext cx="280968" cy="2710746"/>
            </a:xfrm>
            <a:custGeom>
              <a:avLst/>
              <a:gdLst/>
              <a:ahLst/>
              <a:cxnLst/>
              <a:rect l="l" t="t" r="r" b="b"/>
              <a:pathLst>
                <a:path w="280968" h="2710746">
                  <a:moveTo>
                    <a:pt x="0" y="0"/>
                  </a:moveTo>
                  <a:lnTo>
                    <a:pt x="280968" y="0"/>
                  </a:lnTo>
                  <a:lnTo>
                    <a:pt x="280968" y="2710746"/>
                  </a:lnTo>
                  <a:lnTo>
                    <a:pt x="0" y="2710746"/>
                  </a:lnTo>
                  <a:close/>
                </a:path>
              </a:pathLst>
            </a:custGeom>
            <a:solidFill>
              <a:srgbClr val="A84B2D"/>
            </a:solidFill>
          </p:spPr>
        </p:sp>
        <p:sp>
          <p:nvSpPr>
            <p:cNvPr id="4" name="TextBox 4"/>
            <p:cNvSpPr txBox="1"/>
            <p:nvPr/>
          </p:nvSpPr>
          <p:spPr>
            <a:xfrm>
              <a:off x="0" y="-47625"/>
              <a:ext cx="280968" cy="2758371"/>
            </a:xfrm>
            <a:prstGeom prst="rect">
              <a:avLst/>
            </a:prstGeom>
          </p:spPr>
          <p:txBody>
            <a:bodyPr lIns="50800" tIns="50800" rIns="50800" bIns="50800" rtlCol="0" anchor="ctr"/>
            <a:lstStyle/>
            <a:p>
              <a:pPr algn="ctr">
                <a:lnSpc>
                  <a:spcPts val="3361"/>
                </a:lnSpc>
              </a:pPr>
              <a:endParaRPr/>
            </a:p>
          </p:txBody>
        </p:sp>
      </p:grpSp>
      <p:grpSp>
        <p:nvGrpSpPr>
          <p:cNvPr id="5" name="Group 5"/>
          <p:cNvGrpSpPr/>
          <p:nvPr/>
        </p:nvGrpSpPr>
        <p:grpSpPr>
          <a:xfrm>
            <a:off x="17221200" y="-5363"/>
            <a:ext cx="1066800" cy="10292363"/>
            <a:chOff x="0" y="0"/>
            <a:chExt cx="280968" cy="2710746"/>
          </a:xfrm>
        </p:grpSpPr>
        <p:sp>
          <p:nvSpPr>
            <p:cNvPr id="6" name="Freeform 6"/>
            <p:cNvSpPr/>
            <p:nvPr/>
          </p:nvSpPr>
          <p:spPr>
            <a:xfrm>
              <a:off x="0" y="0"/>
              <a:ext cx="280968" cy="2710746"/>
            </a:xfrm>
            <a:custGeom>
              <a:avLst/>
              <a:gdLst/>
              <a:ahLst/>
              <a:cxnLst/>
              <a:rect l="l" t="t" r="r" b="b"/>
              <a:pathLst>
                <a:path w="280968" h="2710746">
                  <a:moveTo>
                    <a:pt x="0" y="0"/>
                  </a:moveTo>
                  <a:lnTo>
                    <a:pt x="280968" y="0"/>
                  </a:lnTo>
                  <a:lnTo>
                    <a:pt x="280968" y="2710746"/>
                  </a:lnTo>
                  <a:lnTo>
                    <a:pt x="0" y="2710746"/>
                  </a:lnTo>
                  <a:close/>
                </a:path>
              </a:pathLst>
            </a:custGeom>
            <a:solidFill>
              <a:srgbClr val="A84B2D"/>
            </a:solidFill>
          </p:spPr>
        </p:sp>
        <p:sp>
          <p:nvSpPr>
            <p:cNvPr id="7" name="TextBox 7"/>
            <p:cNvSpPr txBox="1"/>
            <p:nvPr/>
          </p:nvSpPr>
          <p:spPr>
            <a:xfrm>
              <a:off x="0" y="-47625"/>
              <a:ext cx="280968" cy="2758371"/>
            </a:xfrm>
            <a:prstGeom prst="rect">
              <a:avLst/>
            </a:prstGeom>
          </p:spPr>
          <p:txBody>
            <a:bodyPr lIns="50800" tIns="50800" rIns="50800" bIns="50800" rtlCol="0" anchor="ctr"/>
            <a:lstStyle/>
            <a:p>
              <a:pPr algn="ctr">
                <a:lnSpc>
                  <a:spcPts val="3361"/>
                </a:lnSpc>
              </a:pPr>
              <a:endParaRPr/>
            </a:p>
          </p:txBody>
        </p:sp>
      </p:grpSp>
      <p:sp>
        <p:nvSpPr>
          <p:cNvPr id="8" name="AutoShape 8"/>
          <p:cNvSpPr/>
          <p:nvPr/>
        </p:nvSpPr>
        <p:spPr>
          <a:xfrm>
            <a:off x="1047750" y="9527242"/>
            <a:ext cx="16200521" cy="0"/>
          </a:xfrm>
          <a:prstGeom prst="line">
            <a:avLst/>
          </a:prstGeom>
          <a:ln w="38100" cap="flat">
            <a:solidFill>
              <a:srgbClr val="1E1E1E"/>
            </a:solidFill>
            <a:prstDash val="solid"/>
            <a:headEnd type="none" w="sm" len="sm"/>
            <a:tailEnd type="none" w="sm" len="sm"/>
          </a:ln>
        </p:spPr>
      </p:sp>
      <p:sp>
        <p:nvSpPr>
          <p:cNvPr id="9" name="AutoShape 9"/>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10" name="AutoShape 10"/>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11" name="AutoShape 11"/>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2" name="TextBox 12"/>
          <p:cNvSpPr txBox="1"/>
          <p:nvPr/>
        </p:nvSpPr>
        <p:spPr>
          <a:xfrm>
            <a:off x="1830752" y="4615087"/>
            <a:ext cx="5928757" cy="523875"/>
          </a:xfrm>
          <a:prstGeom prst="rect">
            <a:avLst/>
          </a:prstGeom>
        </p:spPr>
        <p:txBody>
          <a:bodyPr lIns="0" tIns="0" rIns="0" bIns="0" rtlCol="0" anchor="t">
            <a:spAutoFit/>
          </a:bodyPr>
          <a:lstStyle/>
          <a:p>
            <a:pPr algn="l">
              <a:lnSpc>
                <a:spcPts val="4200"/>
              </a:lnSpc>
            </a:pPr>
            <a:r>
              <a:rPr lang="en-US" sz="3000" spc="-30">
                <a:solidFill>
                  <a:srgbClr val="1E1E1E"/>
                </a:solidFill>
                <a:latin typeface="Be Vietnam Ultra-Bold"/>
              </a:rPr>
              <a:t>FOR PROPERTY PRICE RANGES</a:t>
            </a:r>
          </a:p>
        </p:txBody>
      </p:sp>
      <p:sp>
        <p:nvSpPr>
          <p:cNvPr id="13" name="TextBox 13"/>
          <p:cNvSpPr txBox="1"/>
          <p:nvPr/>
        </p:nvSpPr>
        <p:spPr>
          <a:xfrm>
            <a:off x="1830752" y="5541259"/>
            <a:ext cx="6113312" cy="3030071"/>
          </a:xfrm>
          <a:prstGeom prst="rect">
            <a:avLst/>
          </a:prstGeom>
        </p:spPr>
        <p:txBody>
          <a:bodyPr lIns="0" tIns="0" rIns="0" bIns="0" rtlCol="0" anchor="t">
            <a:spAutoFit/>
          </a:bodyPr>
          <a:lstStyle/>
          <a:p>
            <a:pPr algn="l">
              <a:lnSpc>
                <a:spcPts val="3079"/>
              </a:lnSpc>
              <a:spcBef>
                <a:spcPts val="2474"/>
              </a:spcBef>
            </a:pPr>
            <a:r>
              <a:rPr lang="en-US" sz="2199" spc="-10">
                <a:solidFill>
                  <a:srgbClr val="1E1E1E"/>
                </a:solidFill>
                <a:latin typeface="Be Vietnam"/>
              </a:rPr>
              <a:t>Lorem ipsum dolor sit amet, consectetur adipiscing elit. Suspendisse non libero consectetur, auctor felis id, dictum leo. Fusce commodo ipsum vitae odio feugiat, quis consequat nibh volutpat.</a:t>
            </a:r>
          </a:p>
          <a:p>
            <a:pPr algn="l">
              <a:lnSpc>
                <a:spcPts val="3079"/>
              </a:lnSpc>
              <a:spcBef>
                <a:spcPts val="2474"/>
              </a:spcBef>
            </a:pPr>
            <a:r>
              <a:rPr lang="en-US" sz="2199" spc="-10">
                <a:solidFill>
                  <a:srgbClr val="1E1E1E"/>
                </a:solidFill>
                <a:latin typeface="Be Vietnam"/>
              </a:rPr>
              <a:t>Sed ex elit, placerat ut dui sit amet, auctor condimentum tellus</a:t>
            </a:r>
          </a:p>
        </p:txBody>
      </p:sp>
      <p:pic>
        <p:nvPicPr>
          <p:cNvPr id="14" name="Picture 14"/>
          <p:cNvPicPr>
            <a:picLocks noChangeAspect="1"/>
          </p:cNvPicPr>
          <p:nvPr/>
        </p:nvPicPr>
        <p:blipFill>
          <a:blip r:embed="rId2"/>
          <a:stretch>
            <a:fillRect/>
          </a:stretch>
        </p:blipFill>
        <p:spPr>
          <a:xfrm>
            <a:off x="9024687" y="1244666"/>
            <a:ext cx="7751918" cy="7797668"/>
          </a:xfrm>
          <a:prstGeom prst="rect">
            <a:avLst/>
          </a:prstGeom>
        </p:spPr>
      </p:pic>
      <p:sp>
        <p:nvSpPr>
          <p:cNvPr id="15" name="TextBox 15"/>
          <p:cNvSpPr txBox="1"/>
          <p:nvPr/>
        </p:nvSpPr>
        <p:spPr>
          <a:xfrm>
            <a:off x="1830752" y="1868119"/>
            <a:ext cx="5730030" cy="1990725"/>
          </a:xfrm>
          <a:prstGeom prst="rect">
            <a:avLst/>
          </a:prstGeom>
        </p:spPr>
        <p:txBody>
          <a:bodyPr lIns="0" tIns="0" rIns="0" bIns="0" rtlCol="0" anchor="t">
            <a:spAutoFit/>
          </a:bodyPr>
          <a:lstStyle/>
          <a:p>
            <a:pPr algn="l">
              <a:lnSpc>
                <a:spcPts val="7712"/>
              </a:lnSpc>
            </a:pPr>
            <a:r>
              <a:rPr lang="en-US" sz="6427" spc="-224">
                <a:solidFill>
                  <a:srgbClr val="A84B2D"/>
                </a:solidFill>
                <a:latin typeface="The Seasons Bold"/>
              </a:rPr>
              <a:t>Comparative Analysis</a:t>
            </a:r>
          </a:p>
        </p:txBody>
      </p:sp>
      <p:sp>
        <p:nvSpPr>
          <p:cNvPr id="16" name="AutoShape 16"/>
          <p:cNvSpPr/>
          <p:nvPr/>
        </p:nvSpPr>
        <p:spPr>
          <a:xfrm flipV="1">
            <a:off x="8550543" y="772321"/>
            <a:ext cx="0" cy="8735871"/>
          </a:xfrm>
          <a:prstGeom prst="line">
            <a:avLst/>
          </a:prstGeom>
          <a:ln w="38100" cap="flat">
            <a:solidFill>
              <a:srgbClr val="1E1E1E"/>
            </a:solidFill>
            <a:prstDash val="solid"/>
            <a:headEnd type="none" w="sm" len="sm"/>
            <a:tailEnd type="none" w="sm" len="sm"/>
          </a:ln>
        </p:spPr>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grpSp>
        <p:nvGrpSpPr>
          <p:cNvPr id="2" name="Group 2"/>
          <p:cNvGrpSpPr/>
          <p:nvPr/>
        </p:nvGrpSpPr>
        <p:grpSpPr>
          <a:xfrm>
            <a:off x="1066800" y="762000"/>
            <a:ext cx="7498759" cy="8724900"/>
            <a:chOff x="0" y="0"/>
            <a:chExt cx="1974982" cy="2297916"/>
          </a:xfrm>
        </p:grpSpPr>
        <p:sp>
          <p:nvSpPr>
            <p:cNvPr id="3" name="Freeform 3"/>
            <p:cNvSpPr/>
            <p:nvPr/>
          </p:nvSpPr>
          <p:spPr>
            <a:xfrm>
              <a:off x="0" y="0"/>
              <a:ext cx="1974982" cy="2297916"/>
            </a:xfrm>
            <a:custGeom>
              <a:avLst/>
              <a:gdLst/>
              <a:ahLst/>
              <a:cxnLst/>
              <a:rect l="l" t="t" r="r" b="b"/>
              <a:pathLst>
                <a:path w="1974982" h="2297916">
                  <a:moveTo>
                    <a:pt x="0" y="0"/>
                  </a:moveTo>
                  <a:lnTo>
                    <a:pt x="1974982" y="0"/>
                  </a:lnTo>
                  <a:lnTo>
                    <a:pt x="1974982" y="2297916"/>
                  </a:lnTo>
                  <a:lnTo>
                    <a:pt x="0" y="2297916"/>
                  </a:lnTo>
                  <a:close/>
                </a:path>
              </a:pathLst>
            </a:custGeom>
            <a:solidFill>
              <a:srgbClr val="A84B2D"/>
            </a:solidFill>
          </p:spPr>
        </p:sp>
        <p:sp>
          <p:nvSpPr>
            <p:cNvPr id="4" name="TextBox 4"/>
            <p:cNvSpPr txBox="1"/>
            <p:nvPr/>
          </p:nvSpPr>
          <p:spPr>
            <a:xfrm>
              <a:off x="0" y="-38100"/>
              <a:ext cx="1974982" cy="2336016"/>
            </a:xfrm>
            <a:prstGeom prst="rect">
              <a:avLst/>
            </a:prstGeom>
          </p:spPr>
          <p:txBody>
            <a:bodyPr lIns="50800" tIns="50800" rIns="50800" bIns="50800" rtlCol="0" anchor="ctr"/>
            <a:lstStyle/>
            <a:p>
              <a:pPr algn="ctr">
                <a:lnSpc>
                  <a:spcPts val="3359"/>
                </a:lnSpc>
              </a:pPr>
              <a:endParaRPr/>
            </a:p>
          </p:txBody>
        </p:sp>
      </p:grpSp>
      <p:sp>
        <p:nvSpPr>
          <p:cNvPr id="5" name="AutoShape 5"/>
          <p:cNvSpPr/>
          <p:nvPr/>
        </p:nvSpPr>
        <p:spPr>
          <a:xfrm>
            <a:off x="1066800" y="9508192"/>
            <a:ext cx="16200521" cy="0"/>
          </a:xfrm>
          <a:prstGeom prst="line">
            <a:avLst/>
          </a:prstGeom>
          <a:ln w="38100" cap="flat">
            <a:solidFill>
              <a:srgbClr val="1E1E1E"/>
            </a:solidFill>
            <a:prstDash val="solid"/>
            <a:headEnd type="none" w="sm" len="sm"/>
            <a:tailEnd type="none" w="sm" len="sm"/>
          </a:ln>
        </p:spPr>
      </p:sp>
      <p:sp>
        <p:nvSpPr>
          <p:cNvPr id="6" name="AutoShape 6"/>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7" name="AutoShape 7"/>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8" name="AutoShape 8"/>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9" name="Freeform 9"/>
          <p:cNvSpPr/>
          <p:nvPr/>
        </p:nvSpPr>
        <p:spPr>
          <a:xfrm>
            <a:off x="10206765" y="4580000"/>
            <a:ext cx="412432" cy="565945"/>
          </a:xfrm>
          <a:custGeom>
            <a:avLst/>
            <a:gdLst/>
            <a:ahLst/>
            <a:cxnLst/>
            <a:rect l="l" t="t" r="r" b="b"/>
            <a:pathLst>
              <a:path w="412432" h="565945">
                <a:moveTo>
                  <a:pt x="0" y="0"/>
                </a:moveTo>
                <a:lnTo>
                  <a:pt x="412432" y="0"/>
                </a:lnTo>
                <a:lnTo>
                  <a:pt x="412432" y="565945"/>
                </a:lnTo>
                <a:lnTo>
                  <a:pt x="0" y="56594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10130008" y="5623694"/>
            <a:ext cx="565945" cy="565945"/>
          </a:xfrm>
          <a:custGeom>
            <a:avLst/>
            <a:gdLst/>
            <a:ahLst/>
            <a:cxnLst/>
            <a:rect l="l" t="t" r="r" b="b"/>
            <a:pathLst>
              <a:path w="565945" h="565945">
                <a:moveTo>
                  <a:pt x="0" y="0"/>
                </a:moveTo>
                <a:lnTo>
                  <a:pt x="565945" y="0"/>
                </a:lnTo>
                <a:lnTo>
                  <a:pt x="565945" y="565945"/>
                </a:lnTo>
                <a:lnTo>
                  <a:pt x="0" y="56594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Freeform 11"/>
          <p:cNvSpPr/>
          <p:nvPr/>
        </p:nvSpPr>
        <p:spPr>
          <a:xfrm>
            <a:off x="10147250" y="6758461"/>
            <a:ext cx="531462" cy="378788"/>
          </a:xfrm>
          <a:custGeom>
            <a:avLst/>
            <a:gdLst/>
            <a:ahLst/>
            <a:cxnLst/>
            <a:rect l="l" t="t" r="r" b="b"/>
            <a:pathLst>
              <a:path w="531462" h="378788">
                <a:moveTo>
                  <a:pt x="0" y="0"/>
                </a:moveTo>
                <a:lnTo>
                  <a:pt x="531462" y="0"/>
                </a:lnTo>
                <a:lnTo>
                  <a:pt x="531462" y="378788"/>
                </a:lnTo>
                <a:lnTo>
                  <a:pt x="0" y="378788"/>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2" name="Freeform 12"/>
          <p:cNvSpPr/>
          <p:nvPr/>
        </p:nvSpPr>
        <p:spPr>
          <a:xfrm>
            <a:off x="10223466" y="7703369"/>
            <a:ext cx="379030" cy="541472"/>
          </a:xfrm>
          <a:custGeom>
            <a:avLst/>
            <a:gdLst/>
            <a:ahLst/>
            <a:cxnLst/>
            <a:rect l="l" t="t" r="r" b="b"/>
            <a:pathLst>
              <a:path w="379030" h="541472">
                <a:moveTo>
                  <a:pt x="0" y="0"/>
                </a:moveTo>
                <a:lnTo>
                  <a:pt x="379030" y="0"/>
                </a:lnTo>
                <a:lnTo>
                  <a:pt x="379030" y="541472"/>
                </a:lnTo>
                <a:lnTo>
                  <a:pt x="0" y="541472"/>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sp>
        <p:nvSpPr>
          <p:cNvPr id="13" name="TextBox 13"/>
          <p:cNvSpPr txBox="1"/>
          <p:nvPr/>
        </p:nvSpPr>
        <p:spPr>
          <a:xfrm>
            <a:off x="11097780" y="5637426"/>
            <a:ext cx="4762259" cy="481330"/>
          </a:xfrm>
          <a:prstGeom prst="rect">
            <a:avLst/>
          </a:prstGeom>
        </p:spPr>
        <p:txBody>
          <a:bodyPr lIns="0" tIns="0" rIns="0" bIns="0" rtlCol="0" anchor="t">
            <a:spAutoFit/>
          </a:bodyPr>
          <a:lstStyle/>
          <a:p>
            <a:pPr algn="l">
              <a:lnSpc>
                <a:spcPts val="3919"/>
              </a:lnSpc>
            </a:pPr>
            <a:r>
              <a:rPr lang="en-US" sz="2799">
                <a:solidFill>
                  <a:srgbClr val="1E1E1E"/>
                </a:solidFill>
                <a:latin typeface="Be Vietnam"/>
              </a:rPr>
              <a:t>www.reallygreatsite.com</a:t>
            </a:r>
          </a:p>
        </p:txBody>
      </p:sp>
      <p:sp>
        <p:nvSpPr>
          <p:cNvPr id="14" name="TextBox 14"/>
          <p:cNvSpPr txBox="1"/>
          <p:nvPr/>
        </p:nvSpPr>
        <p:spPr>
          <a:xfrm>
            <a:off x="11097780" y="6671206"/>
            <a:ext cx="5124296" cy="481330"/>
          </a:xfrm>
          <a:prstGeom prst="rect">
            <a:avLst/>
          </a:prstGeom>
        </p:spPr>
        <p:txBody>
          <a:bodyPr lIns="0" tIns="0" rIns="0" bIns="0" rtlCol="0" anchor="t">
            <a:spAutoFit/>
          </a:bodyPr>
          <a:lstStyle/>
          <a:p>
            <a:pPr algn="l">
              <a:lnSpc>
                <a:spcPts val="3919"/>
              </a:lnSpc>
            </a:pPr>
            <a:r>
              <a:rPr lang="en-US" sz="2799">
                <a:solidFill>
                  <a:srgbClr val="1E1E1E"/>
                </a:solidFill>
                <a:latin typeface="Be Vietnam"/>
              </a:rPr>
              <a:t>hello@reallygreatsite.com</a:t>
            </a:r>
          </a:p>
        </p:txBody>
      </p:sp>
      <p:sp>
        <p:nvSpPr>
          <p:cNvPr id="15" name="TextBox 15"/>
          <p:cNvSpPr txBox="1"/>
          <p:nvPr/>
        </p:nvSpPr>
        <p:spPr>
          <a:xfrm>
            <a:off x="11097780" y="4569365"/>
            <a:ext cx="3557150" cy="481330"/>
          </a:xfrm>
          <a:prstGeom prst="rect">
            <a:avLst/>
          </a:prstGeom>
        </p:spPr>
        <p:txBody>
          <a:bodyPr lIns="0" tIns="0" rIns="0" bIns="0" rtlCol="0" anchor="t">
            <a:spAutoFit/>
          </a:bodyPr>
          <a:lstStyle/>
          <a:p>
            <a:pPr algn="l">
              <a:lnSpc>
                <a:spcPts val="3919"/>
              </a:lnSpc>
            </a:pPr>
            <a:r>
              <a:rPr lang="en-US" sz="2799">
                <a:solidFill>
                  <a:srgbClr val="1E1E1E"/>
                </a:solidFill>
                <a:latin typeface="Be Vietnam"/>
              </a:rPr>
              <a:t>+123-456-7890</a:t>
            </a:r>
          </a:p>
        </p:txBody>
      </p:sp>
      <p:sp>
        <p:nvSpPr>
          <p:cNvPr id="16" name="TextBox 16"/>
          <p:cNvSpPr txBox="1"/>
          <p:nvPr/>
        </p:nvSpPr>
        <p:spPr>
          <a:xfrm>
            <a:off x="11094208" y="7704865"/>
            <a:ext cx="5127868" cy="481330"/>
          </a:xfrm>
          <a:prstGeom prst="rect">
            <a:avLst/>
          </a:prstGeom>
        </p:spPr>
        <p:txBody>
          <a:bodyPr lIns="0" tIns="0" rIns="0" bIns="0" rtlCol="0" anchor="t">
            <a:spAutoFit/>
          </a:bodyPr>
          <a:lstStyle/>
          <a:p>
            <a:pPr algn="l">
              <a:lnSpc>
                <a:spcPts val="3919"/>
              </a:lnSpc>
            </a:pPr>
            <a:r>
              <a:rPr lang="en-US" sz="2799">
                <a:solidFill>
                  <a:srgbClr val="1E1E1E"/>
                </a:solidFill>
                <a:latin typeface="Be Vietnam"/>
              </a:rPr>
              <a:t>123 Anywhere St., Any City</a:t>
            </a:r>
          </a:p>
        </p:txBody>
      </p:sp>
      <p:sp>
        <p:nvSpPr>
          <p:cNvPr id="17" name="TextBox 17"/>
          <p:cNvSpPr txBox="1"/>
          <p:nvPr/>
        </p:nvSpPr>
        <p:spPr>
          <a:xfrm>
            <a:off x="10130008" y="1744725"/>
            <a:ext cx="5730030" cy="1990725"/>
          </a:xfrm>
          <a:prstGeom prst="rect">
            <a:avLst/>
          </a:prstGeom>
        </p:spPr>
        <p:txBody>
          <a:bodyPr lIns="0" tIns="0" rIns="0" bIns="0" rtlCol="0" anchor="t">
            <a:spAutoFit/>
          </a:bodyPr>
          <a:lstStyle/>
          <a:p>
            <a:pPr algn="l">
              <a:lnSpc>
                <a:spcPts val="7712"/>
              </a:lnSpc>
            </a:pPr>
            <a:r>
              <a:rPr lang="en-US" sz="6427" spc="-224">
                <a:solidFill>
                  <a:srgbClr val="A84B2D"/>
                </a:solidFill>
                <a:latin typeface="The Seasons Bold"/>
              </a:rPr>
              <a:t>Contact Information</a:t>
            </a:r>
          </a:p>
        </p:txBody>
      </p:sp>
      <p:sp>
        <p:nvSpPr>
          <p:cNvPr id="18" name="AutoShape 18"/>
          <p:cNvSpPr/>
          <p:nvPr/>
        </p:nvSpPr>
        <p:spPr>
          <a:xfrm flipV="1">
            <a:off x="8550543" y="772321"/>
            <a:ext cx="0" cy="8735871"/>
          </a:xfrm>
          <a:prstGeom prst="line">
            <a:avLst/>
          </a:prstGeom>
          <a:ln w="38100" cap="flat">
            <a:solidFill>
              <a:srgbClr val="1E1E1E"/>
            </a:solidFill>
            <a:prstDash val="solid"/>
            <a:headEnd type="none" w="sm" len="sm"/>
            <a:tailEnd type="none" w="sm" len="sm"/>
          </a:ln>
        </p:spPr>
      </p:sp>
      <p:grpSp>
        <p:nvGrpSpPr>
          <p:cNvPr id="19" name="Group 19"/>
          <p:cNvGrpSpPr/>
          <p:nvPr/>
        </p:nvGrpSpPr>
        <p:grpSpPr>
          <a:xfrm>
            <a:off x="1921486" y="1580800"/>
            <a:ext cx="5789387" cy="7125400"/>
            <a:chOff x="0" y="0"/>
            <a:chExt cx="660400" cy="812800"/>
          </a:xfrm>
        </p:grpSpPr>
        <p:sp>
          <p:nvSpPr>
            <p:cNvPr id="20" name="Freeform 20"/>
            <p:cNvSpPr/>
            <p:nvPr/>
          </p:nvSpPr>
          <p:spPr>
            <a:xfrm>
              <a:off x="0" y="0"/>
              <a:ext cx="660400" cy="812800"/>
            </a:xfrm>
            <a:custGeom>
              <a:avLst/>
              <a:gdLst/>
              <a:ahLst/>
              <a:cxnLst/>
              <a:rect l="l" t="t" r="r" b="b"/>
              <a:pathLst>
                <a:path w="660400" h="8128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blipFill>
              <a:blip r:embed="rId10"/>
              <a:stretch>
                <a:fillRect l="-5532" t="-8444" r="-5537" b="-27006"/>
              </a:stretch>
            </a:blipFill>
            <a:ln w="38100" cap="sq">
              <a:solidFill>
                <a:srgbClr val="000000"/>
              </a:solidFill>
              <a:prstDash val="solid"/>
              <a:miter/>
            </a:ln>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5179824" cy="0"/>
          </a:xfrm>
          <a:prstGeom prst="line">
            <a:avLst/>
          </a:prstGeom>
          <a:ln w="38100" cap="flat">
            <a:solidFill>
              <a:srgbClr val="1E1E1E"/>
            </a:solidFill>
            <a:prstDash val="solid"/>
            <a:headEnd type="none" w="sm" len="sm"/>
            <a:tailEnd type="none" w="sm" len="sm"/>
          </a:ln>
        </p:spPr>
      </p:sp>
      <p:sp>
        <p:nvSpPr>
          <p:cNvPr id="3" name="AutoShape 3"/>
          <p:cNvSpPr/>
          <p:nvPr/>
        </p:nvSpPr>
        <p:spPr>
          <a:xfrm>
            <a:off x="1047750" y="781050"/>
            <a:ext cx="15179824" cy="0"/>
          </a:xfrm>
          <a:prstGeom prst="line">
            <a:avLst/>
          </a:prstGeom>
          <a:ln w="38100" cap="flat">
            <a:solidFill>
              <a:srgbClr val="1E1E1E"/>
            </a:solidFill>
            <a:prstDash val="solid"/>
            <a:headEnd type="none" w="sm" len="sm"/>
            <a:tailEnd type="none" w="sm" len="sm"/>
          </a:ln>
        </p:spPr>
      </p:sp>
      <p:grpSp>
        <p:nvGrpSpPr>
          <p:cNvPr id="18" name="群組 17">
            <a:extLst>
              <a:ext uri="{FF2B5EF4-FFF2-40B4-BE49-F238E27FC236}">
                <a16:creationId xmlns:a16="http://schemas.microsoft.com/office/drawing/2014/main" id="{E7581803-6B4F-4FC8-AB86-1FF062B9440E}"/>
              </a:ext>
            </a:extLst>
          </p:cNvPr>
          <p:cNvGrpSpPr/>
          <p:nvPr/>
        </p:nvGrpSpPr>
        <p:grpSpPr>
          <a:xfrm>
            <a:off x="10616367" y="1473176"/>
            <a:ext cx="5461786" cy="7294015"/>
            <a:chOff x="9556356" y="0"/>
            <a:chExt cx="7702944" cy="10287000"/>
          </a:xfrm>
        </p:grpSpPr>
        <p:grpSp>
          <p:nvGrpSpPr>
            <p:cNvPr id="4" name="Group 4"/>
            <p:cNvGrpSpPr/>
            <p:nvPr/>
          </p:nvGrpSpPr>
          <p:grpSpPr>
            <a:xfrm>
              <a:off x="9556356" y="0"/>
              <a:ext cx="7702944" cy="10287000"/>
              <a:chOff x="0" y="0"/>
              <a:chExt cx="2028759" cy="2709333"/>
            </a:xfrm>
          </p:grpSpPr>
          <p:sp>
            <p:nvSpPr>
              <p:cNvPr id="5" name="Freeform 5"/>
              <p:cNvSpPr/>
              <p:nvPr/>
            </p:nvSpPr>
            <p:spPr>
              <a:xfrm>
                <a:off x="0" y="0"/>
                <a:ext cx="2028759" cy="2709333"/>
              </a:xfrm>
              <a:custGeom>
                <a:avLst/>
                <a:gdLst/>
                <a:ahLst/>
                <a:cxnLst/>
                <a:rect l="l" t="t" r="r" b="b"/>
                <a:pathLst>
                  <a:path w="2028759" h="2709333">
                    <a:moveTo>
                      <a:pt x="0" y="0"/>
                    </a:moveTo>
                    <a:lnTo>
                      <a:pt x="2028759" y="0"/>
                    </a:lnTo>
                    <a:lnTo>
                      <a:pt x="2028759" y="2709333"/>
                    </a:lnTo>
                    <a:lnTo>
                      <a:pt x="0" y="2709333"/>
                    </a:lnTo>
                    <a:close/>
                  </a:path>
                </a:pathLst>
              </a:custGeom>
              <a:solidFill>
                <a:srgbClr val="A84B2D"/>
              </a:solidFill>
            </p:spPr>
          </p:sp>
          <p:sp>
            <p:nvSpPr>
              <p:cNvPr id="6" name="TextBox 6"/>
              <p:cNvSpPr txBox="1"/>
              <p:nvPr/>
            </p:nvSpPr>
            <p:spPr>
              <a:xfrm>
                <a:off x="0" y="-38100"/>
                <a:ext cx="2028759" cy="2747433"/>
              </a:xfrm>
              <a:prstGeom prst="rect">
                <a:avLst/>
              </a:prstGeom>
            </p:spPr>
            <p:txBody>
              <a:bodyPr lIns="50800" tIns="50800" rIns="50800" bIns="50800" rtlCol="0" anchor="ctr"/>
              <a:lstStyle/>
              <a:p>
                <a:pPr algn="ctr">
                  <a:lnSpc>
                    <a:spcPts val="3359"/>
                  </a:lnSpc>
                </a:pPr>
                <a:endParaRPr/>
              </a:p>
            </p:txBody>
          </p:sp>
        </p:grpSp>
        <p:grpSp>
          <p:nvGrpSpPr>
            <p:cNvPr id="7" name="Group 7"/>
            <p:cNvGrpSpPr/>
            <p:nvPr/>
          </p:nvGrpSpPr>
          <p:grpSpPr>
            <a:xfrm>
              <a:off x="10498893" y="974271"/>
              <a:ext cx="5836920" cy="8338457"/>
              <a:chOff x="0" y="0"/>
              <a:chExt cx="4445000" cy="6350000"/>
            </a:xfrm>
            <a:solidFill>
              <a:schemeClr val="bg1"/>
            </a:solidFill>
          </p:grpSpPr>
          <p:sp>
            <p:nvSpPr>
              <p:cNvPr id="8" name="Freeform 8"/>
              <p:cNvSpPr/>
              <p:nvPr/>
            </p:nvSpPr>
            <p:spPr>
              <a:xfrm>
                <a:off x="0" y="0"/>
                <a:ext cx="4445000" cy="6350000"/>
              </a:xfrm>
              <a:custGeom>
                <a:avLst/>
                <a:gdLst/>
                <a:ahLst/>
                <a:cxnLst/>
                <a:rect l="l" t="t" r="r" b="b"/>
                <a:pathLst>
                  <a:path w="4445000" h="6350000">
                    <a:moveTo>
                      <a:pt x="2222500" y="6350000"/>
                    </a:moveTo>
                    <a:cubicBezTo>
                      <a:pt x="995680" y="6350000"/>
                      <a:pt x="0" y="5354320"/>
                      <a:pt x="0" y="4127500"/>
                    </a:cubicBezTo>
                    <a:lnTo>
                      <a:pt x="0" y="2222500"/>
                    </a:lnTo>
                    <a:cubicBezTo>
                      <a:pt x="0" y="995680"/>
                      <a:pt x="995680" y="0"/>
                      <a:pt x="2222500" y="0"/>
                    </a:cubicBezTo>
                    <a:cubicBezTo>
                      <a:pt x="3449320" y="0"/>
                      <a:pt x="4445000" y="995680"/>
                      <a:pt x="4445000" y="2222500"/>
                    </a:cubicBezTo>
                    <a:lnTo>
                      <a:pt x="4445000" y="4127500"/>
                    </a:lnTo>
                    <a:cubicBezTo>
                      <a:pt x="4445000" y="5354320"/>
                      <a:pt x="3449320" y="6350000"/>
                      <a:pt x="2222500" y="6350000"/>
                    </a:cubicBezTo>
                    <a:close/>
                  </a:path>
                </a:pathLst>
              </a:custGeom>
              <a:grpFill/>
              <a:ln w="12700">
                <a:solidFill>
                  <a:srgbClr val="000000"/>
                </a:solidFill>
              </a:ln>
            </p:spPr>
          </p:sp>
        </p:grpSp>
      </p:grpSp>
      <p:sp>
        <p:nvSpPr>
          <p:cNvPr id="11" name="TextBox 11"/>
          <p:cNvSpPr txBox="1"/>
          <p:nvPr/>
        </p:nvSpPr>
        <p:spPr>
          <a:xfrm>
            <a:off x="1639634" y="2485048"/>
            <a:ext cx="7824206" cy="1419684"/>
          </a:xfrm>
          <a:prstGeom prst="rect">
            <a:avLst/>
          </a:prstGeom>
        </p:spPr>
        <p:txBody>
          <a:bodyPr wrap="square" lIns="0" tIns="0" rIns="0" bIns="0" rtlCol="0" anchor="t">
            <a:spAutoFit/>
          </a:bodyPr>
          <a:lstStyle/>
          <a:p>
            <a:pPr algn="l">
              <a:lnSpc>
                <a:spcPts val="10999"/>
              </a:lnSpc>
            </a:pPr>
            <a:r>
              <a:rPr lang="zh-TW" altLang="en-US" sz="12000" spc="-299" dirty="0">
                <a:solidFill>
                  <a:srgbClr val="A84B2D"/>
                </a:solidFill>
                <a:latin typeface="漢儀新蒂蠟筆體" panose="02000500000000000000" pitchFamily="2" charset="-120"/>
                <a:ea typeface="漢儀新蒂蠟筆體" panose="02000500000000000000" pitchFamily="2" charset="-120"/>
              </a:rPr>
              <a:t>租中自有黃金屋</a:t>
            </a:r>
            <a:endParaRPr lang="en-US" sz="12000" spc="-299" dirty="0">
              <a:solidFill>
                <a:srgbClr val="A84B2D"/>
              </a:solidFill>
              <a:latin typeface="漢儀新蒂蠟筆體" panose="02000500000000000000" pitchFamily="2" charset="-120"/>
              <a:ea typeface="漢儀新蒂蠟筆體" panose="02000500000000000000" pitchFamily="2" charset="-120"/>
            </a:endParaRPr>
          </a:p>
        </p:txBody>
      </p:sp>
      <p:sp>
        <p:nvSpPr>
          <p:cNvPr id="12" name="TextBox 12"/>
          <p:cNvSpPr txBox="1"/>
          <p:nvPr/>
        </p:nvSpPr>
        <p:spPr>
          <a:xfrm>
            <a:off x="1905000" y="5595382"/>
            <a:ext cx="5410199" cy="3702167"/>
          </a:xfrm>
          <a:prstGeom prst="rect">
            <a:avLst/>
          </a:prstGeom>
        </p:spPr>
        <p:txBody>
          <a:bodyPr wrap="square" lIns="0" tIns="0" rIns="0" bIns="0" rtlCol="0" anchor="t">
            <a:spAutoFit/>
          </a:bodyPr>
          <a:lstStyle/>
          <a:p>
            <a:pPr algn="l">
              <a:lnSpc>
                <a:spcPts val="4800"/>
              </a:lnSpc>
            </a:pPr>
            <a:r>
              <a:rPr lang="zh-TW" altLang="en-US" sz="5400" dirty="0">
                <a:solidFill>
                  <a:srgbClr val="1E1E1E"/>
                </a:solidFill>
                <a:latin typeface="漢儀新蒂蠟筆體" panose="02000500000000000000" pitchFamily="2" charset="-120"/>
                <a:ea typeface="漢儀新蒂蠟筆體" panose="02000500000000000000" pitchFamily="2" charset="-120"/>
              </a:rPr>
              <a:t>指導老師：蒯思齊 教授</a:t>
            </a:r>
            <a:endParaRPr lang="en-US" altLang="zh-TW" sz="5400" dirty="0">
              <a:solidFill>
                <a:srgbClr val="1E1E1E"/>
              </a:solidFill>
              <a:latin typeface="漢儀新蒂蠟筆體" panose="02000500000000000000" pitchFamily="2" charset="-120"/>
              <a:ea typeface="漢儀新蒂蠟筆體" panose="02000500000000000000" pitchFamily="2" charset="-120"/>
            </a:endParaRPr>
          </a:p>
          <a:p>
            <a:pPr algn="l">
              <a:lnSpc>
                <a:spcPts val="4800"/>
              </a:lnSpc>
            </a:pPr>
            <a:r>
              <a:rPr lang="zh-TW" altLang="en-US" sz="5400" dirty="0">
                <a:solidFill>
                  <a:srgbClr val="1E1E1E"/>
                </a:solidFill>
                <a:latin typeface="漢儀新蒂蠟筆體" panose="02000500000000000000" pitchFamily="2" charset="-120"/>
                <a:ea typeface="漢儀新蒂蠟筆體" panose="02000500000000000000" pitchFamily="2" charset="-120"/>
              </a:rPr>
              <a:t>組長：</a:t>
            </a:r>
            <a:r>
              <a:rPr lang="en-US" altLang="zh-TW" sz="5400" dirty="0">
                <a:solidFill>
                  <a:srgbClr val="1E1E1E"/>
                </a:solidFill>
                <a:latin typeface="漢儀新蒂蠟筆體" panose="02000500000000000000" pitchFamily="2" charset="-120"/>
                <a:ea typeface="漢儀新蒂蠟筆體" panose="02000500000000000000" pitchFamily="2" charset="-120"/>
              </a:rPr>
              <a:t>11046008</a:t>
            </a:r>
            <a:r>
              <a:rPr lang="zh-TW" altLang="en-US" sz="5400" dirty="0">
                <a:solidFill>
                  <a:srgbClr val="1E1E1E"/>
                </a:solidFill>
                <a:latin typeface="漢儀新蒂蠟筆體" panose="02000500000000000000" pitchFamily="2" charset="-120"/>
                <a:ea typeface="漢儀新蒂蠟筆體" panose="02000500000000000000" pitchFamily="2" charset="-120"/>
              </a:rPr>
              <a:t>　郭育廷</a:t>
            </a:r>
            <a:endParaRPr lang="en-US" altLang="zh-TW" sz="5400" dirty="0">
              <a:solidFill>
                <a:srgbClr val="1E1E1E"/>
              </a:solidFill>
              <a:latin typeface="漢儀新蒂蠟筆體" panose="02000500000000000000" pitchFamily="2" charset="-120"/>
              <a:ea typeface="漢儀新蒂蠟筆體" panose="02000500000000000000" pitchFamily="2" charset="-120"/>
            </a:endParaRPr>
          </a:p>
          <a:p>
            <a:pPr algn="l">
              <a:lnSpc>
                <a:spcPts val="4800"/>
              </a:lnSpc>
            </a:pPr>
            <a:r>
              <a:rPr lang="zh-TW" altLang="en-US" sz="5400" dirty="0">
                <a:solidFill>
                  <a:srgbClr val="1E1E1E"/>
                </a:solidFill>
                <a:latin typeface="漢儀新蒂蠟筆體" panose="02000500000000000000" pitchFamily="2" charset="-120"/>
                <a:ea typeface="漢儀新蒂蠟筆體" panose="02000500000000000000" pitchFamily="2" charset="-120"/>
              </a:rPr>
              <a:t>組員：</a:t>
            </a:r>
            <a:r>
              <a:rPr lang="en-US" altLang="zh-TW" sz="5400" dirty="0">
                <a:solidFill>
                  <a:srgbClr val="1E1E1E"/>
                </a:solidFill>
                <a:latin typeface="漢儀新蒂蠟筆體" panose="02000500000000000000" pitchFamily="2" charset="-120"/>
                <a:ea typeface="漢儀新蒂蠟筆體" panose="02000500000000000000" pitchFamily="2" charset="-120"/>
              </a:rPr>
              <a:t>11046016</a:t>
            </a:r>
            <a:r>
              <a:rPr lang="zh-TW" altLang="en-US" sz="5400" dirty="0">
                <a:solidFill>
                  <a:srgbClr val="1E1E1E"/>
                </a:solidFill>
                <a:latin typeface="漢儀新蒂蠟筆體" panose="02000500000000000000" pitchFamily="2" charset="-120"/>
                <a:ea typeface="漢儀新蒂蠟筆體" panose="02000500000000000000" pitchFamily="2" charset="-120"/>
              </a:rPr>
              <a:t>　廖芸珮</a:t>
            </a:r>
            <a:endParaRPr lang="en-US" altLang="zh-TW" sz="5400" dirty="0">
              <a:solidFill>
                <a:srgbClr val="1E1E1E"/>
              </a:solidFill>
              <a:latin typeface="漢儀新蒂蠟筆體" panose="02000500000000000000" pitchFamily="2" charset="-120"/>
              <a:ea typeface="漢儀新蒂蠟筆體" panose="02000500000000000000" pitchFamily="2" charset="-120"/>
            </a:endParaRPr>
          </a:p>
          <a:p>
            <a:pPr algn="l">
              <a:lnSpc>
                <a:spcPts val="4800"/>
              </a:lnSpc>
            </a:pPr>
            <a:r>
              <a:rPr lang="zh-TW" altLang="en-US" sz="5400" dirty="0">
                <a:solidFill>
                  <a:srgbClr val="1E1E1E"/>
                </a:solidFill>
                <a:latin typeface="漢儀新蒂蠟筆體" panose="02000500000000000000" pitchFamily="2" charset="-120"/>
                <a:ea typeface="漢儀新蒂蠟筆體" panose="02000500000000000000" pitchFamily="2" charset="-120"/>
              </a:rPr>
              <a:t>       </a:t>
            </a:r>
            <a:r>
              <a:rPr lang="en-US" sz="5400" dirty="0">
                <a:solidFill>
                  <a:srgbClr val="1E1E1E"/>
                </a:solidFill>
                <a:latin typeface="漢儀新蒂蠟筆體" panose="02000500000000000000" pitchFamily="2" charset="-120"/>
                <a:ea typeface="漢儀新蒂蠟筆體" panose="02000500000000000000" pitchFamily="2" charset="-120"/>
              </a:rPr>
              <a:t>11046028</a:t>
            </a:r>
            <a:r>
              <a:rPr lang="zh-TW" altLang="en-US" sz="5400" dirty="0">
                <a:solidFill>
                  <a:srgbClr val="1E1E1E"/>
                </a:solidFill>
                <a:latin typeface="漢儀新蒂蠟筆體" panose="02000500000000000000" pitchFamily="2" charset="-120"/>
                <a:ea typeface="漢儀新蒂蠟筆體" panose="02000500000000000000" pitchFamily="2" charset="-120"/>
              </a:rPr>
              <a:t>　蘇櫟</a:t>
            </a:r>
            <a:endParaRPr lang="en-US" altLang="zh-TW" sz="5400" dirty="0">
              <a:solidFill>
                <a:srgbClr val="1E1E1E"/>
              </a:solidFill>
              <a:latin typeface="漢儀新蒂蠟筆體" panose="02000500000000000000" pitchFamily="2" charset="-120"/>
              <a:ea typeface="漢儀新蒂蠟筆體" panose="02000500000000000000" pitchFamily="2" charset="-120"/>
            </a:endParaRPr>
          </a:p>
          <a:p>
            <a:pPr algn="l">
              <a:lnSpc>
                <a:spcPts val="4800"/>
              </a:lnSpc>
            </a:pPr>
            <a:r>
              <a:rPr lang="zh-TW" altLang="en-US" sz="5400" dirty="0">
                <a:solidFill>
                  <a:srgbClr val="1E1E1E"/>
                </a:solidFill>
                <a:latin typeface="漢儀新蒂蠟筆體" panose="02000500000000000000" pitchFamily="2" charset="-120"/>
                <a:ea typeface="漢儀新蒂蠟筆體" panose="02000500000000000000" pitchFamily="2" charset="-120"/>
              </a:rPr>
              <a:t>       </a:t>
            </a:r>
            <a:r>
              <a:rPr lang="en-US" sz="5400" dirty="0">
                <a:solidFill>
                  <a:srgbClr val="1E1E1E"/>
                </a:solidFill>
                <a:latin typeface="漢儀新蒂蠟筆體" panose="02000500000000000000" pitchFamily="2" charset="-120"/>
                <a:ea typeface="漢儀新蒂蠟筆體" panose="02000500000000000000" pitchFamily="2" charset="-120"/>
              </a:rPr>
              <a:t>11046030</a:t>
            </a:r>
            <a:r>
              <a:rPr lang="zh-TW" altLang="en-US" sz="5400" dirty="0">
                <a:solidFill>
                  <a:srgbClr val="1E1E1E"/>
                </a:solidFill>
                <a:latin typeface="漢儀新蒂蠟筆體" panose="02000500000000000000" pitchFamily="2" charset="-120"/>
                <a:ea typeface="漢儀新蒂蠟筆體" panose="02000500000000000000" pitchFamily="2" charset="-120"/>
              </a:rPr>
              <a:t>　黃薪橙</a:t>
            </a:r>
            <a:endParaRPr lang="en-US" altLang="zh-TW" sz="5400" dirty="0">
              <a:solidFill>
                <a:srgbClr val="1E1E1E"/>
              </a:solidFill>
              <a:latin typeface="漢儀新蒂蠟筆體" panose="02000500000000000000" pitchFamily="2" charset="-120"/>
              <a:ea typeface="漢儀新蒂蠟筆體" panose="02000500000000000000" pitchFamily="2" charset="-120"/>
            </a:endParaRPr>
          </a:p>
          <a:p>
            <a:pPr algn="l">
              <a:lnSpc>
                <a:spcPts val="4800"/>
              </a:lnSpc>
            </a:pPr>
            <a:r>
              <a:rPr lang="zh-TW" altLang="en-US" sz="5400" dirty="0">
                <a:solidFill>
                  <a:srgbClr val="1E1E1E"/>
                </a:solidFill>
                <a:latin typeface="漢儀新蒂蠟筆體" panose="02000500000000000000" pitchFamily="2" charset="-120"/>
                <a:ea typeface="漢儀新蒂蠟筆體" panose="02000500000000000000" pitchFamily="2" charset="-120"/>
              </a:rPr>
              <a:t>       </a:t>
            </a:r>
            <a:r>
              <a:rPr lang="en-US" sz="5400" dirty="0">
                <a:solidFill>
                  <a:srgbClr val="1E1E1E"/>
                </a:solidFill>
                <a:latin typeface="漢儀新蒂蠟筆體" panose="02000500000000000000" pitchFamily="2" charset="-120"/>
                <a:ea typeface="漢儀新蒂蠟筆體" panose="02000500000000000000" pitchFamily="2" charset="-120"/>
              </a:rPr>
              <a:t>11046034</a:t>
            </a:r>
            <a:r>
              <a:rPr lang="zh-TW" altLang="en-US" sz="5400" dirty="0">
                <a:solidFill>
                  <a:srgbClr val="1E1E1E"/>
                </a:solidFill>
                <a:latin typeface="漢儀新蒂蠟筆體" panose="02000500000000000000" pitchFamily="2" charset="-120"/>
                <a:ea typeface="漢儀新蒂蠟筆體" panose="02000500000000000000" pitchFamily="2" charset="-120"/>
              </a:rPr>
              <a:t>　陳玉函</a:t>
            </a:r>
            <a:endParaRPr lang="en-US" sz="5400" dirty="0">
              <a:solidFill>
                <a:srgbClr val="1E1E1E"/>
              </a:solidFill>
              <a:latin typeface="漢儀新蒂蠟筆體" panose="02000500000000000000" pitchFamily="2" charset="-120"/>
              <a:ea typeface="漢儀新蒂蠟筆體" panose="02000500000000000000" pitchFamily="2" charset="-120"/>
            </a:endParaRPr>
          </a:p>
        </p:txBody>
      </p:sp>
      <p:sp>
        <p:nvSpPr>
          <p:cNvPr id="13" name="TextBox 13"/>
          <p:cNvSpPr txBox="1"/>
          <p:nvPr/>
        </p:nvSpPr>
        <p:spPr>
          <a:xfrm>
            <a:off x="1834362" y="4877008"/>
            <a:ext cx="4642631" cy="486352"/>
          </a:xfrm>
          <a:prstGeom prst="rect">
            <a:avLst/>
          </a:prstGeom>
        </p:spPr>
        <p:txBody>
          <a:bodyPr wrap="square" lIns="0" tIns="0" rIns="0" bIns="0" rtlCol="0" anchor="t">
            <a:spAutoFit/>
          </a:bodyPr>
          <a:lstStyle/>
          <a:p>
            <a:pPr algn="l">
              <a:lnSpc>
                <a:spcPts val="2800"/>
              </a:lnSpc>
            </a:pPr>
            <a:r>
              <a:rPr lang="zh-TW" altLang="en-US" sz="7200" dirty="0">
                <a:solidFill>
                  <a:srgbClr val="1E1E1E"/>
                </a:solidFill>
                <a:latin typeface="漢儀新蒂蠟筆體" panose="02000500000000000000" pitchFamily="2" charset="-120"/>
                <a:ea typeface="漢儀新蒂蠟筆體" panose="02000500000000000000" pitchFamily="2" charset="-120"/>
              </a:rPr>
              <a:t>四技　第</a:t>
            </a:r>
            <a:r>
              <a:rPr lang="en-US" altLang="zh-TW" sz="7200" dirty="0">
                <a:solidFill>
                  <a:srgbClr val="1E1E1E"/>
                </a:solidFill>
                <a:latin typeface="漢儀新蒂蠟筆體" panose="02000500000000000000" pitchFamily="2" charset="-120"/>
                <a:ea typeface="漢儀新蒂蠟筆體" panose="02000500000000000000" pitchFamily="2" charset="-120"/>
              </a:rPr>
              <a:t>113402</a:t>
            </a:r>
            <a:r>
              <a:rPr lang="zh-TW" altLang="en-US" sz="7200" dirty="0">
                <a:solidFill>
                  <a:srgbClr val="1E1E1E"/>
                </a:solidFill>
                <a:latin typeface="漢儀新蒂蠟筆體" panose="02000500000000000000" pitchFamily="2" charset="-120"/>
                <a:ea typeface="漢儀新蒂蠟筆體" panose="02000500000000000000" pitchFamily="2" charset="-120"/>
              </a:rPr>
              <a:t>組</a:t>
            </a:r>
            <a:endParaRPr lang="en-US" sz="7200" dirty="0">
              <a:solidFill>
                <a:srgbClr val="1E1E1E"/>
              </a:solidFill>
              <a:latin typeface="漢儀新蒂蠟筆體" panose="02000500000000000000" pitchFamily="2" charset="-120"/>
              <a:ea typeface="漢儀新蒂蠟筆體" panose="02000500000000000000" pitchFamily="2" charset="-120"/>
            </a:endParaRPr>
          </a:p>
        </p:txBody>
      </p:sp>
      <p:sp>
        <p:nvSpPr>
          <p:cNvPr id="14" name="AutoShape 14"/>
          <p:cNvSpPr/>
          <p:nvPr/>
        </p:nvSpPr>
        <p:spPr>
          <a:xfrm flipV="1">
            <a:off x="1047749" y="-114300"/>
            <a:ext cx="1" cy="10668000"/>
          </a:xfrm>
          <a:prstGeom prst="line">
            <a:avLst/>
          </a:prstGeom>
          <a:ln w="38100" cap="flat">
            <a:solidFill>
              <a:srgbClr val="1E1E1E"/>
            </a:solidFill>
            <a:prstDash val="solid"/>
            <a:headEnd type="none" w="sm" len="sm"/>
            <a:tailEnd type="none" w="sm" len="sm"/>
          </a:ln>
        </p:spPr>
      </p:sp>
      <p:sp>
        <p:nvSpPr>
          <p:cNvPr id="15" name="AutoShape 15"/>
          <p:cNvSpPr/>
          <p:nvPr/>
        </p:nvSpPr>
        <p:spPr>
          <a:xfrm flipV="1">
            <a:off x="17278350" y="-114300"/>
            <a:ext cx="0" cy="10668000"/>
          </a:xfrm>
          <a:prstGeom prst="line">
            <a:avLst/>
          </a:prstGeom>
          <a:ln w="38100" cap="flat">
            <a:solidFill>
              <a:srgbClr val="1E1E1E"/>
            </a:solidFill>
            <a:prstDash val="solid"/>
            <a:headEnd type="none" w="sm" len="sm"/>
            <a:tailEnd type="none" w="sm" len="sm"/>
          </a:ln>
        </p:spPr>
      </p:sp>
      <p:sp>
        <p:nvSpPr>
          <p:cNvPr id="16" name="AutoShape 16"/>
          <p:cNvSpPr/>
          <p:nvPr/>
        </p:nvSpPr>
        <p:spPr>
          <a:xfrm flipV="1">
            <a:off x="9556356" y="-114300"/>
            <a:ext cx="0" cy="10668000"/>
          </a:xfrm>
          <a:prstGeom prst="line">
            <a:avLst/>
          </a:prstGeom>
          <a:ln w="38100" cap="flat">
            <a:solidFill>
              <a:srgbClr val="1E1E1E"/>
            </a:solidFill>
            <a:prstDash val="solid"/>
            <a:headEnd type="none" w="sm" len="sm"/>
            <a:tailEnd type="none" w="sm" len="sm"/>
          </a:ln>
        </p:spPr>
      </p:sp>
      <p:pic>
        <p:nvPicPr>
          <p:cNvPr id="17" name="圖片 16">
            <a:extLst>
              <a:ext uri="{FF2B5EF4-FFF2-40B4-BE49-F238E27FC236}">
                <a16:creationId xmlns:a16="http://schemas.microsoft.com/office/drawing/2014/main" id="{C938D139-560D-4352-BA66-69311372874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7371" t="28560" r="21799" b="36430"/>
          <a:stretch/>
        </p:blipFill>
        <p:spPr>
          <a:xfrm>
            <a:off x="11099642" y="2687021"/>
            <a:ext cx="4495236" cy="437997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8E5DA"/>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3" name="AutoShape 3"/>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7" name="AutoShape 7"/>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8" name="AutoShape 8"/>
          <p:cNvSpPr/>
          <p:nvPr/>
        </p:nvSpPr>
        <p:spPr>
          <a:xfrm flipV="1">
            <a:off x="17240250" y="-2446412"/>
            <a:ext cx="0" cy="15179824"/>
          </a:xfrm>
          <a:prstGeom prst="line">
            <a:avLst/>
          </a:prstGeom>
          <a:ln w="38100" cap="flat">
            <a:solidFill>
              <a:srgbClr val="1E1E1E"/>
            </a:solidFill>
            <a:prstDash val="solid"/>
            <a:headEnd type="none" w="sm" len="sm"/>
            <a:tailEnd type="none" w="sm" len="sm"/>
          </a:ln>
        </p:spPr>
      </p:sp>
      <p:grpSp>
        <p:nvGrpSpPr>
          <p:cNvPr id="9" name="Group 9"/>
          <p:cNvGrpSpPr/>
          <p:nvPr/>
        </p:nvGrpSpPr>
        <p:grpSpPr>
          <a:xfrm>
            <a:off x="-1563806" y="6894394"/>
            <a:ext cx="5261212" cy="5261212"/>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4B2D"/>
            </a:solidFill>
          </p:spPr>
        </p:sp>
        <p:sp>
          <p:nvSpPr>
            <p:cNvPr id="11" name="TextBox 11"/>
            <p:cNvSpPr txBox="1"/>
            <p:nvPr/>
          </p:nvSpPr>
          <p:spPr>
            <a:xfrm>
              <a:off x="76200" y="28575"/>
              <a:ext cx="660400" cy="708025"/>
            </a:xfrm>
            <a:prstGeom prst="rect">
              <a:avLst/>
            </a:prstGeom>
          </p:spPr>
          <p:txBody>
            <a:bodyPr lIns="50800" tIns="50800" rIns="50800" bIns="50800" rtlCol="0" anchor="ctr"/>
            <a:lstStyle/>
            <a:p>
              <a:pPr algn="ctr">
                <a:lnSpc>
                  <a:spcPts val="3361"/>
                </a:lnSpc>
              </a:pPr>
              <a:endParaRPr/>
            </a:p>
          </p:txBody>
        </p:sp>
      </p:grpSp>
      <p:sp>
        <p:nvSpPr>
          <p:cNvPr id="12" name="TextBox 12"/>
          <p:cNvSpPr txBox="1"/>
          <p:nvPr/>
        </p:nvSpPr>
        <p:spPr>
          <a:xfrm>
            <a:off x="3004253" y="3434697"/>
            <a:ext cx="4079278" cy="1317925"/>
          </a:xfrm>
          <a:prstGeom prst="rect">
            <a:avLst/>
          </a:prstGeom>
        </p:spPr>
        <p:txBody>
          <a:bodyPr lIns="0" tIns="0" rIns="0" bIns="0" rtlCol="0" anchor="t">
            <a:spAutoFit/>
          </a:bodyPr>
          <a:lstStyle/>
          <a:p>
            <a:pPr algn="l">
              <a:lnSpc>
                <a:spcPts val="8466"/>
              </a:lnSpc>
            </a:pPr>
            <a:r>
              <a:rPr lang="zh-TW" altLang="en-US" sz="16600" spc="-296" dirty="0">
                <a:solidFill>
                  <a:srgbClr val="A84B2D"/>
                </a:solidFill>
                <a:latin typeface="漢儀新蒂蠟筆體" panose="02000500000000000000" pitchFamily="2" charset="-120"/>
                <a:ea typeface="漢儀新蒂蠟筆體" panose="02000500000000000000" pitchFamily="2" charset="-120"/>
              </a:rPr>
              <a:t>目錄</a:t>
            </a:r>
            <a:endParaRPr lang="en-US" sz="16600" spc="-296" dirty="0">
              <a:solidFill>
                <a:srgbClr val="A84B2D"/>
              </a:solidFill>
              <a:latin typeface="漢儀新蒂蠟筆體" panose="02000500000000000000" pitchFamily="2" charset="-120"/>
              <a:ea typeface="漢儀新蒂蠟筆體" panose="02000500000000000000" pitchFamily="2" charset="-120"/>
            </a:endParaRPr>
          </a:p>
        </p:txBody>
      </p:sp>
      <p:grpSp>
        <p:nvGrpSpPr>
          <p:cNvPr id="22" name="Group 22"/>
          <p:cNvGrpSpPr/>
          <p:nvPr/>
        </p:nvGrpSpPr>
        <p:grpSpPr>
          <a:xfrm>
            <a:off x="3302459" y="6086351"/>
            <a:ext cx="1616087" cy="1616087"/>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84B2D"/>
            </a:solidFill>
          </p:spPr>
        </p:sp>
        <p:sp>
          <p:nvSpPr>
            <p:cNvPr id="24" name="TextBox 24"/>
            <p:cNvSpPr txBox="1"/>
            <p:nvPr/>
          </p:nvSpPr>
          <p:spPr>
            <a:xfrm>
              <a:off x="76200" y="28575"/>
              <a:ext cx="660400" cy="708025"/>
            </a:xfrm>
            <a:prstGeom prst="rect">
              <a:avLst/>
            </a:prstGeom>
          </p:spPr>
          <p:txBody>
            <a:bodyPr lIns="50800" tIns="50800" rIns="50800" bIns="50800" rtlCol="0" anchor="ctr"/>
            <a:lstStyle/>
            <a:p>
              <a:pPr algn="ctr">
                <a:lnSpc>
                  <a:spcPts val="3361"/>
                </a:lnSpc>
              </a:pPr>
              <a:endParaRPr/>
            </a:p>
          </p:txBody>
        </p:sp>
      </p:grpSp>
      <p:sp>
        <p:nvSpPr>
          <p:cNvPr id="15" name="TextBox 15"/>
          <p:cNvSpPr txBox="1"/>
          <p:nvPr/>
        </p:nvSpPr>
        <p:spPr>
          <a:xfrm>
            <a:off x="10333518" y="1631507"/>
            <a:ext cx="3685745" cy="621004"/>
          </a:xfrm>
          <a:prstGeom prst="rect">
            <a:avLst/>
          </a:prstGeom>
        </p:spPr>
        <p:txBody>
          <a:bodyPr wrap="square" lIns="0" tIns="0" rIns="0" bIns="0" rtlCol="0" anchor="t">
            <a:spAutoFit/>
          </a:bodyPr>
          <a:lstStyle/>
          <a:p>
            <a:pPr algn="l">
              <a:lnSpc>
                <a:spcPts val="4200"/>
              </a:lnSpc>
            </a:pPr>
            <a:r>
              <a:rPr lang="zh-TW" altLang="en-US" sz="7200" spc="-30" dirty="0">
                <a:solidFill>
                  <a:srgbClr val="A84B2D"/>
                </a:solidFill>
                <a:latin typeface="漢儀新蒂蠟筆體" panose="02000500000000000000" pitchFamily="2" charset="-120"/>
                <a:ea typeface="漢儀新蒂蠟筆體" panose="02000500000000000000" pitchFamily="2" charset="-120"/>
              </a:rPr>
              <a:t>背景與動機</a:t>
            </a:r>
            <a:endParaRPr lang="en-US" sz="7200" spc="-30" dirty="0">
              <a:solidFill>
                <a:srgbClr val="A84B2D"/>
              </a:solidFill>
              <a:latin typeface="漢儀新蒂蠟筆體" panose="02000500000000000000" pitchFamily="2" charset="-120"/>
              <a:ea typeface="漢儀新蒂蠟筆體" panose="02000500000000000000" pitchFamily="2" charset="-120"/>
            </a:endParaRPr>
          </a:p>
        </p:txBody>
      </p:sp>
      <p:sp>
        <p:nvSpPr>
          <p:cNvPr id="16" name="TextBox 16"/>
          <p:cNvSpPr txBox="1"/>
          <p:nvPr/>
        </p:nvSpPr>
        <p:spPr>
          <a:xfrm>
            <a:off x="9504252" y="1706860"/>
            <a:ext cx="650967" cy="669222"/>
          </a:xfrm>
          <a:prstGeom prst="rect">
            <a:avLst/>
          </a:prstGeom>
        </p:spPr>
        <p:txBody>
          <a:bodyPr lIns="0" tIns="0" rIns="0" bIns="0" rtlCol="0" anchor="t">
            <a:spAutoFit/>
          </a:bodyPr>
          <a:lstStyle/>
          <a:p>
            <a:pPr algn="l">
              <a:lnSpc>
                <a:spcPts val="4200"/>
              </a:lnSpc>
            </a:pPr>
            <a:r>
              <a:rPr lang="en-US" sz="8800" spc="-30" dirty="0">
                <a:solidFill>
                  <a:srgbClr val="A84B2D"/>
                </a:solidFill>
                <a:latin typeface="漢儀新蒂蠟筆體" panose="02000500000000000000" pitchFamily="2" charset="-120"/>
                <a:ea typeface="漢儀新蒂蠟筆體" panose="02000500000000000000" pitchFamily="2" charset="-120"/>
              </a:rPr>
              <a:t>01</a:t>
            </a:r>
          </a:p>
        </p:txBody>
      </p:sp>
      <p:sp>
        <p:nvSpPr>
          <p:cNvPr id="53" name="TextBox 15">
            <a:extLst>
              <a:ext uri="{FF2B5EF4-FFF2-40B4-BE49-F238E27FC236}">
                <a16:creationId xmlns:a16="http://schemas.microsoft.com/office/drawing/2014/main" id="{389D7453-C457-45FB-ABE9-8EFB14AA0FD0}"/>
              </a:ext>
            </a:extLst>
          </p:cNvPr>
          <p:cNvSpPr txBox="1"/>
          <p:nvPr/>
        </p:nvSpPr>
        <p:spPr>
          <a:xfrm>
            <a:off x="10337386" y="2985882"/>
            <a:ext cx="2927025" cy="621004"/>
          </a:xfrm>
          <a:prstGeom prst="rect">
            <a:avLst/>
          </a:prstGeom>
        </p:spPr>
        <p:txBody>
          <a:bodyPr wrap="square" lIns="0" tIns="0" rIns="0" bIns="0" rtlCol="0" anchor="t">
            <a:spAutoFit/>
          </a:bodyPr>
          <a:lstStyle/>
          <a:p>
            <a:pPr algn="l">
              <a:lnSpc>
                <a:spcPts val="4200"/>
              </a:lnSpc>
            </a:pPr>
            <a:r>
              <a:rPr lang="zh-TW" altLang="en-US" sz="7200" spc="-30" dirty="0">
                <a:solidFill>
                  <a:srgbClr val="A84B2D"/>
                </a:solidFill>
                <a:latin typeface="漢儀新蒂蠟筆體" panose="02000500000000000000" pitchFamily="2" charset="-120"/>
                <a:ea typeface="漢儀新蒂蠟筆體" panose="02000500000000000000" pitchFamily="2" charset="-120"/>
              </a:rPr>
              <a:t>系統特色</a:t>
            </a:r>
            <a:endParaRPr lang="en-US" sz="7200" spc="-30" dirty="0">
              <a:solidFill>
                <a:srgbClr val="A84B2D"/>
              </a:solidFill>
              <a:latin typeface="漢儀新蒂蠟筆體" panose="02000500000000000000" pitchFamily="2" charset="-120"/>
              <a:ea typeface="漢儀新蒂蠟筆體" panose="02000500000000000000" pitchFamily="2" charset="-120"/>
            </a:endParaRPr>
          </a:p>
        </p:txBody>
      </p:sp>
      <p:sp>
        <p:nvSpPr>
          <p:cNvPr id="54" name="TextBox 16">
            <a:extLst>
              <a:ext uri="{FF2B5EF4-FFF2-40B4-BE49-F238E27FC236}">
                <a16:creationId xmlns:a16="http://schemas.microsoft.com/office/drawing/2014/main" id="{74941C39-33FA-483A-A0B5-91FF2DB18444}"/>
              </a:ext>
            </a:extLst>
          </p:cNvPr>
          <p:cNvSpPr txBox="1"/>
          <p:nvPr/>
        </p:nvSpPr>
        <p:spPr>
          <a:xfrm>
            <a:off x="9436843" y="3103356"/>
            <a:ext cx="650967" cy="669222"/>
          </a:xfrm>
          <a:prstGeom prst="rect">
            <a:avLst/>
          </a:prstGeom>
        </p:spPr>
        <p:txBody>
          <a:bodyPr lIns="0" tIns="0" rIns="0" bIns="0" rtlCol="0" anchor="t">
            <a:spAutoFit/>
          </a:bodyPr>
          <a:lstStyle/>
          <a:p>
            <a:pPr algn="l">
              <a:lnSpc>
                <a:spcPts val="4200"/>
              </a:lnSpc>
            </a:pPr>
            <a:r>
              <a:rPr lang="en-US" sz="8800" spc="-30" dirty="0">
                <a:solidFill>
                  <a:srgbClr val="A84B2D"/>
                </a:solidFill>
                <a:latin typeface="漢儀新蒂蠟筆體" panose="02000500000000000000" pitchFamily="2" charset="-120"/>
                <a:ea typeface="漢儀新蒂蠟筆體" panose="02000500000000000000" pitchFamily="2" charset="-120"/>
              </a:rPr>
              <a:t>02</a:t>
            </a:r>
          </a:p>
        </p:txBody>
      </p:sp>
      <p:sp>
        <p:nvSpPr>
          <p:cNvPr id="59" name="TextBox 15">
            <a:extLst>
              <a:ext uri="{FF2B5EF4-FFF2-40B4-BE49-F238E27FC236}">
                <a16:creationId xmlns:a16="http://schemas.microsoft.com/office/drawing/2014/main" id="{622F0F3B-E051-4FF9-9B55-75B379C8DCDF}"/>
              </a:ext>
            </a:extLst>
          </p:cNvPr>
          <p:cNvSpPr txBox="1"/>
          <p:nvPr/>
        </p:nvSpPr>
        <p:spPr>
          <a:xfrm>
            <a:off x="10449180" y="4334555"/>
            <a:ext cx="4124870" cy="621004"/>
          </a:xfrm>
          <a:prstGeom prst="rect">
            <a:avLst/>
          </a:prstGeom>
        </p:spPr>
        <p:txBody>
          <a:bodyPr wrap="square" lIns="0" tIns="0" rIns="0" bIns="0" rtlCol="0" anchor="t">
            <a:spAutoFit/>
          </a:bodyPr>
          <a:lstStyle/>
          <a:p>
            <a:pPr algn="l">
              <a:lnSpc>
                <a:spcPts val="4200"/>
              </a:lnSpc>
            </a:pPr>
            <a:r>
              <a:rPr lang="zh-TW" altLang="en-US" sz="7200" spc="-30" dirty="0">
                <a:solidFill>
                  <a:srgbClr val="A84B2D"/>
                </a:solidFill>
                <a:latin typeface="漢儀新蒂蠟筆體" panose="02000500000000000000" pitchFamily="2" charset="-120"/>
                <a:ea typeface="漢儀新蒂蠟筆體" panose="02000500000000000000" pitchFamily="2" charset="-120"/>
              </a:rPr>
              <a:t>相似系統比對</a:t>
            </a:r>
            <a:endParaRPr lang="en-US" sz="7200" spc="-30" dirty="0">
              <a:solidFill>
                <a:srgbClr val="A84B2D"/>
              </a:solidFill>
              <a:latin typeface="漢儀新蒂蠟筆體" panose="02000500000000000000" pitchFamily="2" charset="-120"/>
              <a:ea typeface="漢儀新蒂蠟筆體" panose="02000500000000000000" pitchFamily="2" charset="-120"/>
            </a:endParaRPr>
          </a:p>
        </p:txBody>
      </p:sp>
      <p:sp>
        <p:nvSpPr>
          <p:cNvPr id="60" name="TextBox 16">
            <a:extLst>
              <a:ext uri="{FF2B5EF4-FFF2-40B4-BE49-F238E27FC236}">
                <a16:creationId xmlns:a16="http://schemas.microsoft.com/office/drawing/2014/main" id="{0082F5BE-09EB-4146-86E4-ACBA9A077307}"/>
              </a:ext>
            </a:extLst>
          </p:cNvPr>
          <p:cNvSpPr txBox="1"/>
          <p:nvPr/>
        </p:nvSpPr>
        <p:spPr>
          <a:xfrm>
            <a:off x="9504251" y="4428183"/>
            <a:ext cx="650967" cy="669222"/>
          </a:xfrm>
          <a:prstGeom prst="rect">
            <a:avLst/>
          </a:prstGeom>
        </p:spPr>
        <p:txBody>
          <a:bodyPr lIns="0" tIns="0" rIns="0" bIns="0" rtlCol="0" anchor="t">
            <a:spAutoFit/>
          </a:bodyPr>
          <a:lstStyle/>
          <a:p>
            <a:pPr algn="l">
              <a:lnSpc>
                <a:spcPts val="4200"/>
              </a:lnSpc>
            </a:pPr>
            <a:r>
              <a:rPr lang="en-US" sz="8800" spc="-30" dirty="0">
                <a:solidFill>
                  <a:srgbClr val="A84B2D"/>
                </a:solidFill>
                <a:latin typeface="漢儀新蒂蠟筆體" panose="02000500000000000000" pitchFamily="2" charset="-120"/>
                <a:ea typeface="漢儀新蒂蠟筆體" panose="02000500000000000000" pitchFamily="2" charset="-120"/>
              </a:rPr>
              <a:t>03</a:t>
            </a:r>
          </a:p>
        </p:txBody>
      </p:sp>
      <p:sp>
        <p:nvSpPr>
          <p:cNvPr id="65" name="TextBox 15">
            <a:extLst>
              <a:ext uri="{FF2B5EF4-FFF2-40B4-BE49-F238E27FC236}">
                <a16:creationId xmlns:a16="http://schemas.microsoft.com/office/drawing/2014/main" id="{31459289-25CE-4B0F-AC9E-C5170DAD2A97}"/>
              </a:ext>
            </a:extLst>
          </p:cNvPr>
          <p:cNvSpPr txBox="1"/>
          <p:nvPr/>
        </p:nvSpPr>
        <p:spPr>
          <a:xfrm>
            <a:off x="10333518" y="5655966"/>
            <a:ext cx="4240532" cy="621004"/>
          </a:xfrm>
          <a:prstGeom prst="rect">
            <a:avLst/>
          </a:prstGeom>
        </p:spPr>
        <p:txBody>
          <a:bodyPr wrap="square" lIns="0" tIns="0" rIns="0" bIns="0" rtlCol="0" anchor="t">
            <a:spAutoFit/>
          </a:bodyPr>
          <a:lstStyle/>
          <a:p>
            <a:pPr algn="l">
              <a:lnSpc>
                <a:spcPts val="4200"/>
              </a:lnSpc>
            </a:pPr>
            <a:r>
              <a:rPr lang="zh-TW" altLang="en-US" sz="7200" spc="-30" dirty="0">
                <a:solidFill>
                  <a:srgbClr val="A84B2D"/>
                </a:solidFill>
                <a:latin typeface="漢儀新蒂蠟筆體" panose="02000500000000000000" pitchFamily="2" charset="-120"/>
                <a:ea typeface="漢儀新蒂蠟筆體" panose="02000500000000000000" pitchFamily="2" charset="-120"/>
              </a:rPr>
              <a:t>系統架構</a:t>
            </a:r>
            <a:endParaRPr lang="en-US" sz="7200" spc="-30" dirty="0">
              <a:solidFill>
                <a:srgbClr val="A84B2D"/>
              </a:solidFill>
              <a:latin typeface="漢儀新蒂蠟筆體" panose="02000500000000000000" pitchFamily="2" charset="-120"/>
              <a:ea typeface="漢儀新蒂蠟筆體" panose="02000500000000000000" pitchFamily="2" charset="-120"/>
            </a:endParaRPr>
          </a:p>
        </p:txBody>
      </p:sp>
      <p:sp>
        <p:nvSpPr>
          <p:cNvPr id="66" name="TextBox 16">
            <a:extLst>
              <a:ext uri="{FF2B5EF4-FFF2-40B4-BE49-F238E27FC236}">
                <a16:creationId xmlns:a16="http://schemas.microsoft.com/office/drawing/2014/main" id="{F9B46AA2-F5D3-4A9E-A80C-BFB619F23A18}"/>
              </a:ext>
            </a:extLst>
          </p:cNvPr>
          <p:cNvSpPr txBox="1"/>
          <p:nvPr/>
        </p:nvSpPr>
        <p:spPr>
          <a:xfrm>
            <a:off x="9504250" y="5765018"/>
            <a:ext cx="650967" cy="669222"/>
          </a:xfrm>
          <a:prstGeom prst="rect">
            <a:avLst/>
          </a:prstGeom>
        </p:spPr>
        <p:txBody>
          <a:bodyPr lIns="0" tIns="0" rIns="0" bIns="0" rtlCol="0" anchor="t">
            <a:spAutoFit/>
          </a:bodyPr>
          <a:lstStyle/>
          <a:p>
            <a:pPr algn="l">
              <a:lnSpc>
                <a:spcPts val="4200"/>
              </a:lnSpc>
            </a:pPr>
            <a:r>
              <a:rPr lang="en-US" sz="8800" spc="-30" dirty="0">
                <a:solidFill>
                  <a:srgbClr val="A84B2D"/>
                </a:solidFill>
                <a:latin typeface="漢儀新蒂蠟筆體" panose="02000500000000000000" pitchFamily="2" charset="-120"/>
                <a:ea typeface="漢儀新蒂蠟筆體" panose="02000500000000000000" pitchFamily="2" charset="-120"/>
              </a:rPr>
              <a:t>04</a:t>
            </a:r>
          </a:p>
        </p:txBody>
      </p:sp>
      <p:sp>
        <p:nvSpPr>
          <p:cNvPr id="71" name="TextBox 15">
            <a:extLst>
              <a:ext uri="{FF2B5EF4-FFF2-40B4-BE49-F238E27FC236}">
                <a16:creationId xmlns:a16="http://schemas.microsoft.com/office/drawing/2014/main" id="{B76212F2-3FC2-487F-B368-713462E68F88}"/>
              </a:ext>
            </a:extLst>
          </p:cNvPr>
          <p:cNvSpPr txBox="1"/>
          <p:nvPr/>
        </p:nvSpPr>
        <p:spPr>
          <a:xfrm>
            <a:off x="10337386" y="7002799"/>
            <a:ext cx="2927025" cy="621004"/>
          </a:xfrm>
          <a:prstGeom prst="rect">
            <a:avLst/>
          </a:prstGeom>
        </p:spPr>
        <p:txBody>
          <a:bodyPr wrap="square" lIns="0" tIns="0" rIns="0" bIns="0" rtlCol="0" anchor="t">
            <a:spAutoFit/>
          </a:bodyPr>
          <a:lstStyle/>
          <a:p>
            <a:pPr algn="l">
              <a:lnSpc>
                <a:spcPts val="4200"/>
              </a:lnSpc>
            </a:pPr>
            <a:r>
              <a:rPr lang="zh-TW" altLang="en-US" sz="7200" spc="-30" dirty="0">
                <a:solidFill>
                  <a:srgbClr val="A84B2D"/>
                </a:solidFill>
                <a:latin typeface="漢儀新蒂蠟筆體" panose="02000500000000000000" pitchFamily="2" charset="-120"/>
                <a:ea typeface="漢儀新蒂蠟筆體" panose="02000500000000000000" pitchFamily="2" charset="-120"/>
              </a:rPr>
              <a:t>營運規劃</a:t>
            </a:r>
            <a:endParaRPr lang="en-US" sz="7200" spc="-30" dirty="0">
              <a:solidFill>
                <a:srgbClr val="A84B2D"/>
              </a:solidFill>
              <a:latin typeface="漢儀新蒂蠟筆體" panose="02000500000000000000" pitchFamily="2" charset="-120"/>
              <a:ea typeface="漢儀新蒂蠟筆體" panose="02000500000000000000" pitchFamily="2" charset="-120"/>
            </a:endParaRPr>
          </a:p>
        </p:txBody>
      </p:sp>
      <p:sp>
        <p:nvSpPr>
          <p:cNvPr id="72" name="TextBox 16">
            <a:extLst>
              <a:ext uri="{FF2B5EF4-FFF2-40B4-BE49-F238E27FC236}">
                <a16:creationId xmlns:a16="http://schemas.microsoft.com/office/drawing/2014/main" id="{3F3F7300-5BB6-4B6A-844C-967048385DC5}"/>
              </a:ext>
            </a:extLst>
          </p:cNvPr>
          <p:cNvSpPr txBox="1"/>
          <p:nvPr/>
        </p:nvSpPr>
        <p:spPr>
          <a:xfrm>
            <a:off x="9498250" y="7089845"/>
            <a:ext cx="790949" cy="669222"/>
          </a:xfrm>
          <a:prstGeom prst="rect">
            <a:avLst/>
          </a:prstGeom>
        </p:spPr>
        <p:txBody>
          <a:bodyPr wrap="square" lIns="0" tIns="0" rIns="0" bIns="0" rtlCol="0" anchor="t">
            <a:spAutoFit/>
          </a:bodyPr>
          <a:lstStyle/>
          <a:p>
            <a:pPr algn="l">
              <a:lnSpc>
                <a:spcPts val="4200"/>
              </a:lnSpc>
            </a:pPr>
            <a:r>
              <a:rPr lang="en-US" sz="8800" spc="-30" dirty="0">
                <a:solidFill>
                  <a:srgbClr val="A84B2D"/>
                </a:solidFill>
                <a:latin typeface="漢儀新蒂蠟筆體" panose="02000500000000000000" pitchFamily="2" charset="-120"/>
                <a:ea typeface="漢儀新蒂蠟筆體" panose="02000500000000000000" pitchFamily="2" charset="-120"/>
              </a:rPr>
              <a:t>05</a:t>
            </a:r>
          </a:p>
        </p:txBody>
      </p:sp>
      <p:sp>
        <p:nvSpPr>
          <p:cNvPr id="78" name="TextBox 15">
            <a:extLst>
              <a:ext uri="{FF2B5EF4-FFF2-40B4-BE49-F238E27FC236}">
                <a16:creationId xmlns:a16="http://schemas.microsoft.com/office/drawing/2014/main" id="{10FF1050-41D5-48CD-9114-C0A261DA3839}"/>
              </a:ext>
            </a:extLst>
          </p:cNvPr>
          <p:cNvSpPr txBox="1"/>
          <p:nvPr/>
        </p:nvSpPr>
        <p:spPr>
          <a:xfrm>
            <a:off x="10337386" y="8349632"/>
            <a:ext cx="2927025" cy="621004"/>
          </a:xfrm>
          <a:prstGeom prst="rect">
            <a:avLst/>
          </a:prstGeom>
        </p:spPr>
        <p:txBody>
          <a:bodyPr wrap="square" lIns="0" tIns="0" rIns="0" bIns="0" rtlCol="0" anchor="t">
            <a:spAutoFit/>
          </a:bodyPr>
          <a:lstStyle/>
          <a:p>
            <a:pPr algn="l">
              <a:lnSpc>
                <a:spcPts val="4200"/>
              </a:lnSpc>
            </a:pPr>
            <a:r>
              <a:rPr lang="zh-TW" altLang="en-US" sz="7200" spc="-30" dirty="0">
                <a:solidFill>
                  <a:srgbClr val="A84B2D"/>
                </a:solidFill>
                <a:latin typeface="漢儀新蒂蠟筆體" panose="02000500000000000000" pitchFamily="2" charset="-120"/>
                <a:ea typeface="漢儀新蒂蠟筆體" panose="02000500000000000000" pitchFamily="2" charset="-120"/>
              </a:rPr>
              <a:t>未來展望</a:t>
            </a:r>
            <a:endParaRPr lang="en-US" sz="7200" spc="-30" dirty="0">
              <a:solidFill>
                <a:srgbClr val="A84B2D"/>
              </a:solidFill>
              <a:latin typeface="漢儀新蒂蠟筆體" panose="02000500000000000000" pitchFamily="2" charset="-120"/>
              <a:ea typeface="漢儀新蒂蠟筆體" panose="02000500000000000000" pitchFamily="2" charset="-120"/>
            </a:endParaRPr>
          </a:p>
        </p:txBody>
      </p:sp>
      <p:sp>
        <p:nvSpPr>
          <p:cNvPr id="79" name="TextBox 16">
            <a:extLst>
              <a:ext uri="{FF2B5EF4-FFF2-40B4-BE49-F238E27FC236}">
                <a16:creationId xmlns:a16="http://schemas.microsoft.com/office/drawing/2014/main" id="{17562D8A-940C-4065-BB7C-8AA971DAFEDF}"/>
              </a:ext>
            </a:extLst>
          </p:cNvPr>
          <p:cNvSpPr txBox="1"/>
          <p:nvPr/>
        </p:nvSpPr>
        <p:spPr>
          <a:xfrm>
            <a:off x="9498250" y="8436678"/>
            <a:ext cx="790949" cy="669222"/>
          </a:xfrm>
          <a:prstGeom prst="rect">
            <a:avLst/>
          </a:prstGeom>
        </p:spPr>
        <p:txBody>
          <a:bodyPr wrap="square" lIns="0" tIns="0" rIns="0" bIns="0" rtlCol="0" anchor="t">
            <a:spAutoFit/>
          </a:bodyPr>
          <a:lstStyle/>
          <a:p>
            <a:pPr algn="l">
              <a:lnSpc>
                <a:spcPts val="4200"/>
              </a:lnSpc>
            </a:pPr>
            <a:r>
              <a:rPr lang="en-US" sz="8800" spc="-30" dirty="0">
                <a:solidFill>
                  <a:srgbClr val="A84B2D"/>
                </a:solidFill>
                <a:latin typeface="漢儀新蒂蠟筆體" panose="02000500000000000000" pitchFamily="2" charset="-120"/>
                <a:ea typeface="漢儀新蒂蠟筆體" panose="02000500000000000000" pitchFamily="2" charset="-120"/>
              </a:rPr>
              <a:t>06</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A84B2D"/>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3" name="AutoShape 3"/>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7" name="AutoShape 7"/>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8" name="AutoShape 8"/>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5" name="TextBox 15"/>
          <p:cNvSpPr txBox="1"/>
          <p:nvPr/>
        </p:nvSpPr>
        <p:spPr>
          <a:xfrm>
            <a:off x="6637357" y="5143500"/>
            <a:ext cx="7129636" cy="819904"/>
          </a:xfrm>
          <a:prstGeom prst="rect">
            <a:avLst/>
          </a:prstGeom>
        </p:spPr>
        <p:txBody>
          <a:bodyPr wrap="square" lIns="0" tIns="0" rIns="0" bIns="0" rtlCol="0" anchor="t">
            <a:spAutoFit/>
          </a:bodyPr>
          <a:lstStyle/>
          <a:p>
            <a:pPr>
              <a:lnSpc>
                <a:spcPts val="4200"/>
              </a:lnSpc>
            </a:pPr>
            <a:r>
              <a:rPr lang="zh-TW" altLang="en-US" sz="13800" spc="-30" dirty="0">
                <a:solidFill>
                  <a:srgbClr val="E8E5DA"/>
                </a:solidFill>
                <a:latin typeface="漢儀新蒂蠟筆體" panose="02000500000000000000" pitchFamily="2" charset="-120"/>
                <a:ea typeface="漢儀新蒂蠟筆體" panose="02000500000000000000" pitchFamily="2" charset="-120"/>
              </a:rPr>
              <a:t>背景與動機</a:t>
            </a:r>
          </a:p>
        </p:txBody>
      </p:sp>
      <p:sp>
        <p:nvSpPr>
          <p:cNvPr id="31" name="TextBox 15">
            <a:extLst>
              <a:ext uri="{FF2B5EF4-FFF2-40B4-BE49-F238E27FC236}">
                <a16:creationId xmlns:a16="http://schemas.microsoft.com/office/drawing/2014/main" id="{71A138C0-2D6F-4B4F-A3C2-2C42E0FA248D}"/>
              </a:ext>
            </a:extLst>
          </p:cNvPr>
          <p:cNvSpPr txBox="1"/>
          <p:nvPr/>
        </p:nvSpPr>
        <p:spPr>
          <a:xfrm>
            <a:off x="6878786" y="8903028"/>
            <a:ext cx="5084614" cy="602922"/>
          </a:xfrm>
          <a:prstGeom prst="rect">
            <a:avLst/>
          </a:prstGeom>
        </p:spPr>
        <p:txBody>
          <a:bodyPr wrap="square" lIns="0" tIns="0" rIns="0" bIns="0" rtlCol="0" anchor="t">
            <a:spAutoFit/>
          </a:bodyPr>
          <a:lstStyle/>
          <a:p>
            <a:pPr algn="l">
              <a:lnSpc>
                <a:spcPts val="4200"/>
              </a:lnSpc>
            </a:pPr>
            <a:r>
              <a:rPr lang="zh-TW" altLang="en-US" sz="6600" spc="-30" dirty="0">
                <a:solidFill>
                  <a:schemeClr val="bg1"/>
                </a:solidFill>
                <a:latin typeface="漢儀新蒂蠟筆體" panose="02000500000000000000" pitchFamily="2" charset="-120"/>
                <a:ea typeface="漢儀新蒂蠟筆體" panose="02000500000000000000" pitchFamily="2" charset="-120"/>
              </a:rPr>
              <a:t>報告人：郭育廷</a:t>
            </a:r>
            <a:endParaRPr lang="en-US" sz="6600" spc="-30" dirty="0">
              <a:solidFill>
                <a:schemeClr val="bg1"/>
              </a:solidFill>
              <a:latin typeface="漢儀新蒂蠟筆體" panose="02000500000000000000" pitchFamily="2" charset="-120"/>
              <a:ea typeface="漢儀新蒂蠟筆體" panose="02000500000000000000" pitchFamily="2" charset="-120"/>
            </a:endParaRPr>
          </a:p>
        </p:txBody>
      </p:sp>
      <p:grpSp>
        <p:nvGrpSpPr>
          <p:cNvPr id="6" name="群組 5">
            <a:extLst>
              <a:ext uri="{FF2B5EF4-FFF2-40B4-BE49-F238E27FC236}">
                <a16:creationId xmlns:a16="http://schemas.microsoft.com/office/drawing/2014/main" id="{DE38EA44-F98D-4EAF-8417-E7925FD07E9D}"/>
              </a:ext>
            </a:extLst>
          </p:cNvPr>
          <p:cNvGrpSpPr/>
          <p:nvPr/>
        </p:nvGrpSpPr>
        <p:grpSpPr>
          <a:xfrm>
            <a:off x="4556760" y="3770652"/>
            <a:ext cx="1970826" cy="3759525"/>
            <a:chOff x="5257800" y="3695700"/>
            <a:chExt cx="1970826" cy="3759525"/>
          </a:xfrm>
        </p:grpSpPr>
        <p:sp>
          <p:nvSpPr>
            <p:cNvPr id="4" name="矩形: 圓角 3">
              <a:extLst>
                <a:ext uri="{FF2B5EF4-FFF2-40B4-BE49-F238E27FC236}">
                  <a16:creationId xmlns:a16="http://schemas.microsoft.com/office/drawing/2014/main" id="{61CB1817-AD92-4D07-A36F-B0054EF48D45}"/>
                </a:ext>
              </a:extLst>
            </p:cNvPr>
            <p:cNvSpPr/>
            <p:nvPr/>
          </p:nvSpPr>
          <p:spPr>
            <a:xfrm>
              <a:off x="5616276" y="4265650"/>
              <a:ext cx="1416644" cy="1431890"/>
            </a:xfrm>
            <a:prstGeom prst="roundRect">
              <a:avLst/>
            </a:prstGeom>
            <a:solidFill>
              <a:srgbClr val="E8E5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28" name="TextBox 8">
              <a:extLst>
                <a:ext uri="{FF2B5EF4-FFF2-40B4-BE49-F238E27FC236}">
                  <a16:creationId xmlns:a16="http://schemas.microsoft.com/office/drawing/2014/main" id="{98504BFC-E29D-451C-98A1-0F82377186BF}"/>
                </a:ext>
              </a:extLst>
            </p:cNvPr>
            <p:cNvSpPr txBox="1"/>
            <p:nvPr/>
          </p:nvSpPr>
          <p:spPr>
            <a:xfrm>
              <a:off x="5257800" y="3695700"/>
              <a:ext cx="1970826" cy="3759525"/>
            </a:xfrm>
            <a:prstGeom prst="rect">
              <a:avLst/>
            </a:prstGeom>
          </p:spPr>
          <p:txBody>
            <a:bodyPr lIns="50800" tIns="50800" rIns="50800" bIns="50800" rtlCol="0" anchor="ctr"/>
            <a:lstStyle/>
            <a:p>
              <a:pPr algn="ctr">
                <a:lnSpc>
                  <a:spcPts val="3361"/>
                </a:lnSpc>
              </a:pPr>
              <a:r>
                <a:rPr lang="en-US" altLang="zh-TW" sz="13800" dirty="0">
                  <a:solidFill>
                    <a:srgbClr val="A84B2D"/>
                  </a:solidFill>
                  <a:latin typeface="漢儀新蒂蠟筆體" panose="02000500000000000000" pitchFamily="2" charset="-120"/>
                  <a:ea typeface="漢儀新蒂蠟筆體" panose="02000500000000000000" pitchFamily="2" charset="-120"/>
                </a:rPr>
                <a:t>01</a:t>
              </a:r>
              <a:endParaRPr sz="13800" dirty="0">
                <a:solidFill>
                  <a:srgbClr val="A84B2D"/>
                </a:solidFill>
                <a:latin typeface="漢儀新蒂蠟筆體" panose="02000500000000000000" pitchFamily="2" charset="-120"/>
                <a:ea typeface="漢儀新蒂蠟筆體" panose="02000500000000000000" pitchFamily="2" charset="-120"/>
              </a:endParaRPr>
            </a:p>
          </p:txBody>
        </p:sp>
      </p:grpSp>
    </p:spTree>
    <p:extLst>
      <p:ext uri="{BB962C8B-B14F-4D97-AF65-F5344CB8AC3E}">
        <p14:creationId xmlns:p14="http://schemas.microsoft.com/office/powerpoint/2010/main" val="7249380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84B2D"/>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3" name="AutoShape 3"/>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7" name="AutoShape 7"/>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8" name="AutoShape 8"/>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5" name="TextBox 15"/>
          <p:cNvSpPr txBox="1"/>
          <p:nvPr/>
        </p:nvSpPr>
        <p:spPr>
          <a:xfrm>
            <a:off x="7338397" y="5068548"/>
            <a:ext cx="7129636" cy="819904"/>
          </a:xfrm>
          <a:prstGeom prst="rect">
            <a:avLst/>
          </a:prstGeom>
        </p:spPr>
        <p:txBody>
          <a:bodyPr wrap="square" lIns="0" tIns="0" rIns="0" bIns="0" rtlCol="0" anchor="t">
            <a:spAutoFit/>
          </a:bodyPr>
          <a:lstStyle/>
          <a:p>
            <a:pPr>
              <a:lnSpc>
                <a:spcPts val="4200"/>
              </a:lnSpc>
            </a:pPr>
            <a:r>
              <a:rPr lang="zh-TW" altLang="en-US" sz="13800" spc="-30" dirty="0">
                <a:solidFill>
                  <a:srgbClr val="E8E5DA"/>
                </a:solidFill>
                <a:latin typeface="漢儀新蒂蠟筆體" panose="02000500000000000000" pitchFamily="2" charset="-120"/>
                <a:ea typeface="漢儀新蒂蠟筆體" panose="02000500000000000000" pitchFamily="2" charset="-120"/>
              </a:rPr>
              <a:t>系統特色</a:t>
            </a:r>
          </a:p>
        </p:txBody>
      </p:sp>
      <p:sp>
        <p:nvSpPr>
          <p:cNvPr id="31" name="TextBox 15">
            <a:extLst>
              <a:ext uri="{FF2B5EF4-FFF2-40B4-BE49-F238E27FC236}">
                <a16:creationId xmlns:a16="http://schemas.microsoft.com/office/drawing/2014/main" id="{71A138C0-2D6F-4B4F-A3C2-2C42E0FA248D}"/>
              </a:ext>
            </a:extLst>
          </p:cNvPr>
          <p:cNvSpPr txBox="1"/>
          <p:nvPr/>
        </p:nvSpPr>
        <p:spPr>
          <a:xfrm>
            <a:off x="6878786" y="8903028"/>
            <a:ext cx="5084614" cy="602922"/>
          </a:xfrm>
          <a:prstGeom prst="rect">
            <a:avLst/>
          </a:prstGeom>
        </p:spPr>
        <p:txBody>
          <a:bodyPr wrap="square" lIns="0" tIns="0" rIns="0" bIns="0" rtlCol="0" anchor="t">
            <a:spAutoFit/>
          </a:bodyPr>
          <a:lstStyle/>
          <a:p>
            <a:pPr algn="l">
              <a:lnSpc>
                <a:spcPts val="4200"/>
              </a:lnSpc>
            </a:pPr>
            <a:r>
              <a:rPr lang="zh-TW" altLang="en-US" sz="6600" spc="-30" dirty="0">
                <a:solidFill>
                  <a:schemeClr val="bg1"/>
                </a:solidFill>
                <a:latin typeface="漢儀新蒂蠟筆體" panose="02000500000000000000" pitchFamily="2" charset="-120"/>
                <a:ea typeface="漢儀新蒂蠟筆體" panose="02000500000000000000" pitchFamily="2" charset="-120"/>
              </a:rPr>
              <a:t>報告人：郭育廷</a:t>
            </a:r>
            <a:endParaRPr lang="en-US" sz="6600" spc="-30" dirty="0">
              <a:solidFill>
                <a:schemeClr val="bg1"/>
              </a:solidFill>
              <a:latin typeface="漢儀新蒂蠟筆體" panose="02000500000000000000" pitchFamily="2" charset="-120"/>
              <a:ea typeface="漢儀新蒂蠟筆體" panose="02000500000000000000" pitchFamily="2" charset="-120"/>
            </a:endParaRPr>
          </a:p>
        </p:txBody>
      </p:sp>
      <p:sp>
        <p:nvSpPr>
          <p:cNvPr id="13" name="矩形: 圓角 12">
            <a:extLst>
              <a:ext uri="{FF2B5EF4-FFF2-40B4-BE49-F238E27FC236}">
                <a16:creationId xmlns:a16="http://schemas.microsoft.com/office/drawing/2014/main" id="{57CDFCA9-330D-449A-B05F-7C5B06C9516E}"/>
              </a:ext>
            </a:extLst>
          </p:cNvPr>
          <p:cNvSpPr/>
          <p:nvPr/>
        </p:nvSpPr>
        <p:spPr>
          <a:xfrm>
            <a:off x="5616276" y="4265650"/>
            <a:ext cx="1416644" cy="1431890"/>
          </a:xfrm>
          <a:prstGeom prst="roundRect">
            <a:avLst/>
          </a:prstGeom>
          <a:solidFill>
            <a:srgbClr val="E8E5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4" name="TextBox 8">
            <a:extLst>
              <a:ext uri="{FF2B5EF4-FFF2-40B4-BE49-F238E27FC236}">
                <a16:creationId xmlns:a16="http://schemas.microsoft.com/office/drawing/2014/main" id="{2EEE56A8-1A86-4A06-8A1D-684BDB3756F0}"/>
              </a:ext>
            </a:extLst>
          </p:cNvPr>
          <p:cNvSpPr txBox="1"/>
          <p:nvPr/>
        </p:nvSpPr>
        <p:spPr>
          <a:xfrm>
            <a:off x="5344374" y="3695700"/>
            <a:ext cx="1970826" cy="3759525"/>
          </a:xfrm>
          <a:prstGeom prst="rect">
            <a:avLst/>
          </a:prstGeom>
        </p:spPr>
        <p:txBody>
          <a:bodyPr lIns="50800" tIns="50800" rIns="50800" bIns="50800" rtlCol="0" anchor="ctr"/>
          <a:lstStyle/>
          <a:p>
            <a:pPr algn="ctr">
              <a:lnSpc>
                <a:spcPts val="3361"/>
              </a:lnSpc>
            </a:pPr>
            <a:r>
              <a:rPr lang="en-US" altLang="zh-TW" sz="13800" dirty="0">
                <a:solidFill>
                  <a:srgbClr val="A84B2D"/>
                </a:solidFill>
                <a:latin typeface="漢儀新蒂蠟筆體" panose="02000500000000000000" pitchFamily="2" charset="-120"/>
                <a:ea typeface="漢儀新蒂蠟筆體" panose="02000500000000000000" pitchFamily="2" charset="-120"/>
              </a:rPr>
              <a:t>02</a:t>
            </a:r>
            <a:endParaRPr sz="13800" dirty="0">
              <a:solidFill>
                <a:srgbClr val="A84B2D"/>
              </a:solidFill>
              <a:latin typeface="漢儀新蒂蠟筆體" panose="02000500000000000000" pitchFamily="2" charset="-120"/>
              <a:ea typeface="漢儀新蒂蠟筆體" panose="02000500000000000000" pitchFamily="2" charset="-120"/>
            </a:endParaRPr>
          </a:p>
        </p:txBody>
      </p:sp>
    </p:spTree>
    <p:extLst>
      <p:ext uri="{BB962C8B-B14F-4D97-AF65-F5344CB8AC3E}">
        <p14:creationId xmlns:p14="http://schemas.microsoft.com/office/powerpoint/2010/main" val="3336285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84B2D"/>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3" name="AutoShape 3"/>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7" name="AutoShape 7"/>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8" name="AutoShape 8"/>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5" name="TextBox 15"/>
          <p:cNvSpPr txBox="1"/>
          <p:nvPr/>
        </p:nvSpPr>
        <p:spPr>
          <a:xfrm>
            <a:off x="6187619" y="5143500"/>
            <a:ext cx="7906785" cy="819904"/>
          </a:xfrm>
          <a:prstGeom prst="rect">
            <a:avLst/>
          </a:prstGeom>
        </p:spPr>
        <p:txBody>
          <a:bodyPr wrap="square" lIns="0" tIns="0" rIns="0" bIns="0" rtlCol="0" anchor="t">
            <a:spAutoFit/>
          </a:bodyPr>
          <a:lstStyle/>
          <a:p>
            <a:pPr>
              <a:lnSpc>
                <a:spcPts val="4200"/>
              </a:lnSpc>
            </a:pPr>
            <a:r>
              <a:rPr lang="zh-TW" altLang="en-US" sz="13800" spc="-30" dirty="0">
                <a:solidFill>
                  <a:srgbClr val="E8E5DA"/>
                </a:solidFill>
                <a:latin typeface="漢儀新蒂蠟筆體" panose="02000500000000000000" pitchFamily="2" charset="-120"/>
                <a:ea typeface="漢儀新蒂蠟筆體" panose="02000500000000000000" pitchFamily="2" charset="-120"/>
              </a:rPr>
              <a:t>相似系統比對</a:t>
            </a:r>
          </a:p>
        </p:txBody>
      </p:sp>
      <p:sp>
        <p:nvSpPr>
          <p:cNvPr id="31" name="TextBox 15">
            <a:extLst>
              <a:ext uri="{FF2B5EF4-FFF2-40B4-BE49-F238E27FC236}">
                <a16:creationId xmlns:a16="http://schemas.microsoft.com/office/drawing/2014/main" id="{71A138C0-2D6F-4B4F-A3C2-2C42E0FA248D}"/>
              </a:ext>
            </a:extLst>
          </p:cNvPr>
          <p:cNvSpPr txBox="1"/>
          <p:nvPr/>
        </p:nvSpPr>
        <p:spPr>
          <a:xfrm>
            <a:off x="6878786" y="8903028"/>
            <a:ext cx="5084614" cy="602922"/>
          </a:xfrm>
          <a:prstGeom prst="rect">
            <a:avLst/>
          </a:prstGeom>
        </p:spPr>
        <p:txBody>
          <a:bodyPr wrap="square" lIns="0" tIns="0" rIns="0" bIns="0" rtlCol="0" anchor="t">
            <a:spAutoFit/>
          </a:bodyPr>
          <a:lstStyle/>
          <a:p>
            <a:pPr algn="l">
              <a:lnSpc>
                <a:spcPts val="4200"/>
              </a:lnSpc>
            </a:pPr>
            <a:r>
              <a:rPr lang="zh-TW" altLang="en-US" sz="6600" spc="-30" dirty="0">
                <a:solidFill>
                  <a:schemeClr val="bg1"/>
                </a:solidFill>
                <a:latin typeface="漢儀新蒂蠟筆體" panose="02000500000000000000" pitchFamily="2" charset="-120"/>
                <a:ea typeface="漢儀新蒂蠟筆體" panose="02000500000000000000" pitchFamily="2" charset="-120"/>
              </a:rPr>
              <a:t>報告人：郭育廷</a:t>
            </a:r>
            <a:endParaRPr lang="en-US" sz="6600" spc="-30" dirty="0">
              <a:solidFill>
                <a:schemeClr val="bg1"/>
              </a:solidFill>
              <a:latin typeface="漢儀新蒂蠟筆體" panose="02000500000000000000" pitchFamily="2" charset="-120"/>
              <a:ea typeface="漢儀新蒂蠟筆體" panose="02000500000000000000" pitchFamily="2" charset="-120"/>
            </a:endParaRPr>
          </a:p>
        </p:txBody>
      </p:sp>
      <p:sp>
        <p:nvSpPr>
          <p:cNvPr id="13" name="矩形: 圓角 12">
            <a:extLst>
              <a:ext uri="{FF2B5EF4-FFF2-40B4-BE49-F238E27FC236}">
                <a16:creationId xmlns:a16="http://schemas.microsoft.com/office/drawing/2014/main" id="{EB08874D-17FA-4F08-A092-E53E1C1ED801}"/>
              </a:ext>
            </a:extLst>
          </p:cNvPr>
          <p:cNvSpPr/>
          <p:nvPr/>
        </p:nvSpPr>
        <p:spPr>
          <a:xfrm>
            <a:off x="4465498" y="4340602"/>
            <a:ext cx="1416644" cy="1431890"/>
          </a:xfrm>
          <a:prstGeom prst="roundRect">
            <a:avLst/>
          </a:prstGeom>
          <a:solidFill>
            <a:srgbClr val="E8E5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4" name="TextBox 8">
            <a:extLst>
              <a:ext uri="{FF2B5EF4-FFF2-40B4-BE49-F238E27FC236}">
                <a16:creationId xmlns:a16="http://schemas.microsoft.com/office/drawing/2014/main" id="{212B7602-E8BA-47F9-BC80-37A0F0FC1E43}"/>
              </a:ext>
            </a:extLst>
          </p:cNvPr>
          <p:cNvSpPr txBox="1"/>
          <p:nvPr/>
        </p:nvSpPr>
        <p:spPr>
          <a:xfrm>
            <a:off x="4193596" y="3770652"/>
            <a:ext cx="1970826" cy="3759525"/>
          </a:xfrm>
          <a:prstGeom prst="rect">
            <a:avLst/>
          </a:prstGeom>
        </p:spPr>
        <p:txBody>
          <a:bodyPr lIns="50800" tIns="50800" rIns="50800" bIns="50800" rtlCol="0" anchor="ctr"/>
          <a:lstStyle/>
          <a:p>
            <a:pPr algn="ctr">
              <a:lnSpc>
                <a:spcPts val="3361"/>
              </a:lnSpc>
            </a:pPr>
            <a:r>
              <a:rPr lang="en-US" altLang="zh-TW" sz="13800" dirty="0">
                <a:solidFill>
                  <a:srgbClr val="A84B2D"/>
                </a:solidFill>
                <a:latin typeface="漢儀新蒂蠟筆體" panose="02000500000000000000" pitchFamily="2" charset="-120"/>
                <a:ea typeface="漢儀新蒂蠟筆體" panose="02000500000000000000" pitchFamily="2" charset="-120"/>
              </a:rPr>
              <a:t>03</a:t>
            </a:r>
            <a:endParaRPr sz="13800" dirty="0">
              <a:solidFill>
                <a:srgbClr val="A84B2D"/>
              </a:solidFill>
              <a:latin typeface="漢儀新蒂蠟筆體" panose="02000500000000000000" pitchFamily="2" charset="-120"/>
              <a:ea typeface="漢儀新蒂蠟筆體" panose="02000500000000000000" pitchFamily="2" charset="-120"/>
            </a:endParaRPr>
          </a:p>
        </p:txBody>
      </p:sp>
    </p:spTree>
    <p:extLst>
      <p:ext uri="{BB962C8B-B14F-4D97-AF65-F5344CB8AC3E}">
        <p14:creationId xmlns:p14="http://schemas.microsoft.com/office/powerpoint/2010/main" val="2472005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84B2D"/>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3" name="AutoShape 3"/>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7" name="AutoShape 7"/>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8" name="AutoShape 8"/>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5" name="TextBox 15"/>
          <p:cNvSpPr txBox="1"/>
          <p:nvPr/>
        </p:nvSpPr>
        <p:spPr>
          <a:xfrm>
            <a:off x="7315200" y="5143500"/>
            <a:ext cx="8053993" cy="819904"/>
          </a:xfrm>
          <a:prstGeom prst="rect">
            <a:avLst/>
          </a:prstGeom>
        </p:spPr>
        <p:txBody>
          <a:bodyPr wrap="square" lIns="0" tIns="0" rIns="0" bIns="0" rtlCol="0" anchor="t">
            <a:spAutoFit/>
          </a:bodyPr>
          <a:lstStyle/>
          <a:p>
            <a:pPr>
              <a:lnSpc>
                <a:spcPts val="4200"/>
              </a:lnSpc>
            </a:pPr>
            <a:r>
              <a:rPr lang="zh-TW" altLang="en-US" sz="13800" spc="-30" dirty="0">
                <a:solidFill>
                  <a:srgbClr val="E8E5DA"/>
                </a:solidFill>
                <a:latin typeface="漢儀新蒂蠟筆體" panose="02000500000000000000" pitchFamily="2" charset="-120"/>
                <a:ea typeface="漢儀新蒂蠟筆體" panose="02000500000000000000" pitchFamily="2" charset="-120"/>
              </a:rPr>
              <a:t>系統架構</a:t>
            </a:r>
          </a:p>
        </p:txBody>
      </p:sp>
      <p:sp>
        <p:nvSpPr>
          <p:cNvPr id="31" name="TextBox 15">
            <a:extLst>
              <a:ext uri="{FF2B5EF4-FFF2-40B4-BE49-F238E27FC236}">
                <a16:creationId xmlns:a16="http://schemas.microsoft.com/office/drawing/2014/main" id="{71A138C0-2D6F-4B4F-A3C2-2C42E0FA248D}"/>
              </a:ext>
            </a:extLst>
          </p:cNvPr>
          <p:cNvSpPr txBox="1"/>
          <p:nvPr/>
        </p:nvSpPr>
        <p:spPr>
          <a:xfrm>
            <a:off x="6878786" y="8903028"/>
            <a:ext cx="5084614" cy="602922"/>
          </a:xfrm>
          <a:prstGeom prst="rect">
            <a:avLst/>
          </a:prstGeom>
        </p:spPr>
        <p:txBody>
          <a:bodyPr wrap="square" lIns="0" tIns="0" rIns="0" bIns="0" rtlCol="0" anchor="t">
            <a:spAutoFit/>
          </a:bodyPr>
          <a:lstStyle/>
          <a:p>
            <a:pPr algn="l">
              <a:lnSpc>
                <a:spcPts val="4200"/>
              </a:lnSpc>
            </a:pPr>
            <a:r>
              <a:rPr lang="zh-TW" altLang="en-US" sz="6600" spc="-30" dirty="0">
                <a:solidFill>
                  <a:schemeClr val="bg1"/>
                </a:solidFill>
                <a:latin typeface="漢儀新蒂蠟筆體" panose="02000500000000000000" pitchFamily="2" charset="-120"/>
                <a:ea typeface="漢儀新蒂蠟筆體" panose="02000500000000000000" pitchFamily="2" charset="-120"/>
              </a:rPr>
              <a:t>報告人：郭育廷</a:t>
            </a:r>
            <a:endParaRPr lang="en-US" sz="6600" spc="-30" dirty="0">
              <a:solidFill>
                <a:schemeClr val="bg1"/>
              </a:solidFill>
              <a:latin typeface="漢儀新蒂蠟筆體" panose="02000500000000000000" pitchFamily="2" charset="-120"/>
              <a:ea typeface="漢儀新蒂蠟筆體" panose="02000500000000000000" pitchFamily="2" charset="-120"/>
            </a:endParaRPr>
          </a:p>
        </p:txBody>
      </p:sp>
      <p:sp>
        <p:nvSpPr>
          <p:cNvPr id="13" name="矩形: 圓角 12">
            <a:extLst>
              <a:ext uri="{FF2B5EF4-FFF2-40B4-BE49-F238E27FC236}">
                <a16:creationId xmlns:a16="http://schemas.microsoft.com/office/drawing/2014/main" id="{024D402C-E502-4ECD-9D73-F3788D525E14}"/>
              </a:ext>
            </a:extLst>
          </p:cNvPr>
          <p:cNvSpPr/>
          <p:nvPr/>
        </p:nvSpPr>
        <p:spPr>
          <a:xfrm>
            <a:off x="5593080" y="4340602"/>
            <a:ext cx="1416644" cy="1431890"/>
          </a:xfrm>
          <a:prstGeom prst="roundRect">
            <a:avLst/>
          </a:prstGeom>
          <a:solidFill>
            <a:srgbClr val="E8E5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4" name="TextBox 8">
            <a:extLst>
              <a:ext uri="{FF2B5EF4-FFF2-40B4-BE49-F238E27FC236}">
                <a16:creationId xmlns:a16="http://schemas.microsoft.com/office/drawing/2014/main" id="{C056B422-9472-429D-88EB-F29E9B54BC74}"/>
              </a:ext>
            </a:extLst>
          </p:cNvPr>
          <p:cNvSpPr txBox="1"/>
          <p:nvPr/>
        </p:nvSpPr>
        <p:spPr>
          <a:xfrm>
            <a:off x="5321178" y="3770652"/>
            <a:ext cx="1970826" cy="3759525"/>
          </a:xfrm>
          <a:prstGeom prst="rect">
            <a:avLst/>
          </a:prstGeom>
        </p:spPr>
        <p:txBody>
          <a:bodyPr lIns="50800" tIns="50800" rIns="50800" bIns="50800" rtlCol="0" anchor="ctr"/>
          <a:lstStyle/>
          <a:p>
            <a:pPr algn="ctr">
              <a:lnSpc>
                <a:spcPts val="3361"/>
              </a:lnSpc>
            </a:pPr>
            <a:r>
              <a:rPr lang="en-US" altLang="zh-TW" sz="13800" dirty="0">
                <a:solidFill>
                  <a:srgbClr val="A84B2D"/>
                </a:solidFill>
                <a:latin typeface="漢儀新蒂蠟筆體" panose="02000500000000000000" pitchFamily="2" charset="-120"/>
                <a:ea typeface="漢儀新蒂蠟筆體" panose="02000500000000000000" pitchFamily="2" charset="-120"/>
              </a:rPr>
              <a:t>04</a:t>
            </a:r>
            <a:endParaRPr sz="13800" dirty="0">
              <a:solidFill>
                <a:srgbClr val="A84B2D"/>
              </a:solidFill>
              <a:latin typeface="漢儀新蒂蠟筆體" panose="02000500000000000000" pitchFamily="2" charset="-120"/>
              <a:ea typeface="漢儀新蒂蠟筆體" panose="02000500000000000000" pitchFamily="2" charset="-120"/>
            </a:endParaRPr>
          </a:p>
        </p:txBody>
      </p:sp>
    </p:spTree>
    <p:extLst>
      <p:ext uri="{BB962C8B-B14F-4D97-AF65-F5344CB8AC3E}">
        <p14:creationId xmlns:p14="http://schemas.microsoft.com/office/powerpoint/2010/main" val="2262454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A84B2D"/>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3" name="AutoShape 3"/>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7" name="AutoShape 7"/>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8" name="AutoShape 8"/>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5" name="TextBox 15"/>
          <p:cNvSpPr txBox="1"/>
          <p:nvPr/>
        </p:nvSpPr>
        <p:spPr>
          <a:xfrm>
            <a:off x="7338397" y="5068548"/>
            <a:ext cx="7129636" cy="819904"/>
          </a:xfrm>
          <a:prstGeom prst="rect">
            <a:avLst/>
          </a:prstGeom>
        </p:spPr>
        <p:txBody>
          <a:bodyPr wrap="square" lIns="0" tIns="0" rIns="0" bIns="0" rtlCol="0" anchor="t">
            <a:spAutoFit/>
          </a:bodyPr>
          <a:lstStyle/>
          <a:p>
            <a:pPr>
              <a:lnSpc>
                <a:spcPts val="4200"/>
              </a:lnSpc>
            </a:pPr>
            <a:r>
              <a:rPr lang="zh-TW" altLang="en-US" sz="13800" spc="-30" dirty="0">
                <a:solidFill>
                  <a:srgbClr val="E8E5DA"/>
                </a:solidFill>
                <a:latin typeface="漢儀新蒂蠟筆體" panose="02000500000000000000" pitchFamily="2" charset="-120"/>
                <a:ea typeface="漢儀新蒂蠟筆體" panose="02000500000000000000" pitchFamily="2" charset="-120"/>
              </a:rPr>
              <a:t>營運規劃</a:t>
            </a:r>
            <a:endParaRPr lang="en-US" altLang="zh-TW" sz="13800" spc="-30" dirty="0">
              <a:solidFill>
                <a:srgbClr val="E8E5DA"/>
              </a:solidFill>
              <a:latin typeface="漢儀新蒂蠟筆體" panose="02000500000000000000" pitchFamily="2" charset="-120"/>
              <a:ea typeface="漢儀新蒂蠟筆體" panose="02000500000000000000" pitchFamily="2" charset="-120"/>
            </a:endParaRPr>
          </a:p>
        </p:txBody>
      </p:sp>
      <p:sp>
        <p:nvSpPr>
          <p:cNvPr id="31" name="TextBox 15">
            <a:extLst>
              <a:ext uri="{FF2B5EF4-FFF2-40B4-BE49-F238E27FC236}">
                <a16:creationId xmlns:a16="http://schemas.microsoft.com/office/drawing/2014/main" id="{71A138C0-2D6F-4B4F-A3C2-2C42E0FA248D}"/>
              </a:ext>
            </a:extLst>
          </p:cNvPr>
          <p:cNvSpPr txBox="1"/>
          <p:nvPr/>
        </p:nvSpPr>
        <p:spPr>
          <a:xfrm>
            <a:off x="6878786" y="8903028"/>
            <a:ext cx="5084614" cy="602922"/>
          </a:xfrm>
          <a:prstGeom prst="rect">
            <a:avLst/>
          </a:prstGeom>
        </p:spPr>
        <p:txBody>
          <a:bodyPr wrap="square" lIns="0" tIns="0" rIns="0" bIns="0" rtlCol="0" anchor="t">
            <a:spAutoFit/>
          </a:bodyPr>
          <a:lstStyle/>
          <a:p>
            <a:pPr algn="l">
              <a:lnSpc>
                <a:spcPts val="4200"/>
              </a:lnSpc>
            </a:pPr>
            <a:r>
              <a:rPr lang="zh-TW" altLang="en-US" sz="6600" spc="-30" dirty="0">
                <a:solidFill>
                  <a:schemeClr val="bg1"/>
                </a:solidFill>
                <a:latin typeface="漢儀新蒂蠟筆體" panose="02000500000000000000" pitchFamily="2" charset="-120"/>
                <a:ea typeface="漢儀新蒂蠟筆體" panose="02000500000000000000" pitchFamily="2" charset="-120"/>
              </a:rPr>
              <a:t>報告人：郭育廷</a:t>
            </a:r>
            <a:endParaRPr lang="en-US" sz="6600" spc="-30" dirty="0">
              <a:solidFill>
                <a:schemeClr val="bg1"/>
              </a:solidFill>
              <a:latin typeface="漢儀新蒂蠟筆體" panose="02000500000000000000" pitchFamily="2" charset="-120"/>
              <a:ea typeface="漢儀新蒂蠟筆體" panose="02000500000000000000" pitchFamily="2" charset="-120"/>
            </a:endParaRPr>
          </a:p>
        </p:txBody>
      </p:sp>
      <p:sp>
        <p:nvSpPr>
          <p:cNvPr id="12" name="矩形: 圓角 11">
            <a:extLst>
              <a:ext uri="{FF2B5EF4-FFF2-40B4-BE49-F238E27FC236}">
                <a16:creationId xmlns:a16="http://schemas.microsoft.com/office/drawing/2014/main" id="{AE10E926-6ED1-4A31-9C61-2B687DF2DC91}"/>
              </a:ext>
            </a:extLst>
          </p:cNvPr>
          <p:cNvSpPr/>
          <p:nvPr/>
        </p:nvSpPr>
        <p:spPr>
          <a:xfrm>
            <a:off x="5616276" y="4265650"/>
            <a:ext cx="1416644" cy="1431890"/>
          </a:xfrm>
          <a:prstGeom prst="roundRect">
            <a:avLst/>
          </a:prstGeom>
          <a:solidFill>
            <a:srgbClr val="E8E5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3" name="TextBox 8">
            <a:extLst>
              <a:ext uri="{FF2B5EF4-FFF2-40B4-BE49-F238E27FC236}">
                <a16:creationId xmlns:a16="http://schemas.microsoft.com/office/drawing/2014/main" id="{69AA52BF-24C0-4FEA-AF83-3A14A7B3AE1C}"/>
              </a:ext>
            </a:extLst>
          </p:cNvPr>
          <p:cNvSpPr txBox="1"/>
          <p:nvPr/>
        </p:nvSpPr>
        <p:spPr>
          <a:xfrm>
            <a:off x="5344374" y="3746175"/>
            <a:ext cx="1970826" cy="3759525"/>
          </a:xfrm>
          <a:prstGeom prst="rect">
            <a:avLst/>
          </a:prstGeom>
        </p:spPr>
        <p:txBody>
          <a:bodyPr lIns="50800" tIns="50800" rIns="50800" bIns="50800" rtlCol="0" anchor="ctr"/>
          <a:lstStyle/>
          <a:p>
            <a:pPr algn="ctr">
              <a:lnSpc>
                <a:spcPts val="3361"/>
              </a:lnSpc>
            </a:pPr>
            <a:r>
              <a:rPr lang="en-US" altLang="zh-TW" sz="13800" dirty="0">
                <a:solidFill>
                  <a:srgbClr val="A84B2D"/>
                </a:solidFill>
                <a:latin typeface="漢儀新蒂蠟筆體" panose="02000500000000000000" pitchFamily="2" charset="-120"/>
                <a:ea typeface="漢儀新蒂蠟筆體" panose="02000500000000000000" pitchFamily="2" charset="-120"/>
              </a:rPr>
              <a:t>05</a:t>
            </a:r>
            <a:endParaRPr sz="13800" dirty="0">
              <a:solidFill>
                <a:srgbClr val="A84B2D"/>
              </a:solidFill>
              <a:latin typeface="漢儀新蒂蠟筆體" panose="02000500000000000000" pitchFamily="2" charset="-120"/>
              <a:ea typeface="漢儀新蒂蠟筆體" panose="02000500000000000000" pitchFamily="2" charset="-120"/>
            </a:endParaRPr>
          </a:p>
        </p:txBody>
      </p:sp>
    </p:spTree>
    <p:extLst>
      <p:ext uri="{BB962C8B-B14F-4D97-AF65-F5344CB8AC3E}">
        <p14:creationId xmlns:p14="http://schemas.microsoft.com/office/powerpoint/2010/main" val="23067293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84B2D"/>
        </a:solidFill>
        <a:effectLst/>
      </p:bgPr>
    </p:bg>
    <p:spTree>
      <p:nvGrpSpPr>
        <p:cNvPr id="1" name=""/>
        <p:cNvGrpSpPr/>
        <p:nvPr/>
      </p:nvGrpSpPr>
      <p:grpSpPr>
        <a:xfrm>
          <a:off x="0" y="0"/>
          <a:ext cx="0" cy="0"/>
          <a:chOff x="0" y="0"/>
          <a:chExt cx="0" cy="0"/>
        </a:xfrm>
      </p:grpSpPr>
      <p:sp>
        <p:nvSpPr>
          <p:cNvPr id="2" name="AutoShape 2"/>
          <p:cNvSpPr/>
          <p:nvPr/>
        </p:nvSpPr>
        <p:spPr>
          <a:xfrm>
            <a:off x="1047750" y="9505950"/>
            <a:ext cx="16200521" cy="0"/>
          </a:xfrm>
          <a:prstGeom prst="line">
            <a:avLst/>
          </a:prstGeom>
          <a:ln w="38100" cap="flat">
            <a:solidFill>
              <a:srgbClr val="1E1E1E"/>
            </a:solidFill>
            <a:prstDash val="solid"/>
            <a:headEnd type="none" w="sm" len="sm"/>
            <a:tailEnd type="none" w="sm" len="sm"/>
          </a:ln>
        </p:spPr>
      </p:sp>
      <p:sp>
        <p:nvSpPr>
          <p:cNvPr id="3" name="AutoShape 3"/>
          <p:cNvSpPr/>
          <p:nvPr/>
        </p:nvSpPr>
        <p:spPr>
          <a:xfrm>
            <a:off x="1047750" y="781050"/>
            <a:ext cx="16199823" cy="0"/>
          </a:xfrm>
          <a:prstGeom prst="line">
            <a:avLst/>
          </a:prstGeom>
          <a:ln w="38100" cap="flat">
            <a:solidFill>
              <a:srgbClr val="1E1E1E"/>
            </a:solidFill>
            <a:prstDash val="solid"/>
            <a:headEnd type="none" w="sm" len="sm"/>
            <a:tailEnd type="none" w="sm" len="sm"/>
          </a:ln>
        </p:spPr>
      </p:sp>
      <p:sp>
        <p:nvSpPr>
          <p:cNvPr id="7" name="AutoShape 7"/>
          <p:cNvSpPr/>
          <p:nvPr/>
        </p:nvSpPr>
        <p:spPr>
          <a:xfrm flipV="1">
            <a:off x="1047750" y="-2446412"/>
            <a:ext cx="0" cy="15179824"/>
          </a:xfrm>
          <a:prstGeom prst="line">
            <a:avLst/>
          </a:prstGeom>
          <a:ln w="38100" cap="flat">
            <a:solidFill>
              <a:srgbClr val="1E1E1E"/>
            </a:solidFill>
            <a:prstDash val="solid"/>
            <a:headEnd type="none" w="sm" len="sm"/>
            <a:tailEnd type="none" w="sm" len="sm"/>
          </a:ln>
        </p:spPr>
      </p:sp>
      <p:sp>
        <p:nvSpPr>
          <p:cNvPr id="8" name="AutoShape 8"/>
          <p:cNvSpPr/>
          <p:nvPr/>
        </p:nvSpPr>
        <p:spPr>
          <a:xfrm flipV="1">
            <a:off x="17240250" y="-2446412"/>
            <a:ext cx="0" cy="15179824"/>
          </a:xfrm>
          <a:prstGeom prst="line">
            <a:avLst/>
          </a:prstGeom>
          <a:ln w="38100" cap="flat">
            <a:solidFill>
              <a:srgbClr val="1E1E1E"/>
            </a:solidFill>
            <a:prstDash val="solid"/>
            <a:headEnd type="none" w="sm" len="sm"/>
            <a:tailEnd type="none" w="sm" len="sm"/>
          </a:ln>
        </p:spPr>
      </p:sp>
      <p:sp>
        <p:nvSpPr>
          <p:cNvPr id="15" name="TextBox 15"/>
          <p:cNvSpPr txBox="1"/>
          <p:nvPr/>
        </p:nvSpPr>
        <p:spPr>
          <a:xfrm>
            <a:off x="7315200" y="5143500"/>
            <a:ext cx="5440671" cy="819904"/>
          </a:xfrm>
          <a:prstGeom prst="rect">
            <a:avLst/>
          </a:prstGeom>
        </p:spPr>
        <p:txBody>
          <a:bodyPr wrap="square" lIns="0" tIns="0" rIns="0" bIns="0" rtlCol="0" anchor="t">
            <a:spAutoFit/>
          </a:bodyPr>
          <a:lstStyle/>
          <a:p>
            <a:pPr>
              <a:lnSpc>
                <a:spcPts val="4200"/>
              </a:lnSpc>
            </a:pPr>
            <a:r>
              <a:rPr lang="zh-TW" altLang="en-US" sz="13800" spc="-30">
                <a:solidFill>
                  <a:srgbClr val="E8E5DA"/>
                </a:solidFill>
                <a:latin typeface="漢儀新蒂蠟筆體" panose="02000500000000000000" pitchFamily="2" charset="-120"/>
                <a:ea typeface="漢儀新蒂蠟筆體" panose="02000500000000000000" pitchFamily="2" charset="-120"/>
              </a:rPr>
              <a:t>未來展望</a:t>
            </a:r>
            <a:endParaRPr lang="zh-TW" altLang="en-US" sz="13800" spc="-30" dirty="0">
              <a:solidFill>
                <a:srgbClr val="E8E5DA"/>
              </a:solidFill>
              <a:latin typeface="漢儀新蒂蠟筆體" panose="02000500000000000000" pitchFamily="2" charset="-120"/>
              <a:ea typeface="漢儀新蒂蠟筆體" panose="02000500000000000000" pitchFamily="2" charset="-120"/>
            </a:endParaRPr>
          </a:p>
        </p:txBody>
      </p:sp>
      <p:sp>
        <p:nvSpPr>
          <p:cNvPr id="31" name="TextBox 15">
            <a:extLst>
              <a:ext uri="{FF2B5EF4-FFF2-40B4-BE49-F238E27FC236}">
                <a16:creationId xmlns:a16="http://schemas.microsoft.com/office/drawing/2014/main" id="{71A138C0-2D6F-4B4F-A3C2-2C42E0FA248D}"/>
              </a:ext>
            </a:extLst>
          </p:cNvPr>
          <p:cNvSpPr txBox="1"/>
          <p:nvPr/>
        </p:nvSpPr>
        <p:spPr>
          <a:xfrm>
            <a:off x="6878786" y="8903028"/>
            <a:ext cx="5084614" cy="602922"/>
          </a:xfrm>
          <a:prstGeom prst="rect">
            <a:avLst/>
          </a:prstGeom>
        </p:spPr>
        <p:txBody>
          <a:bodyPr wrap="square" lIns="0" tIns="0" rIns="0" bIns="0" rtlCol="0" anchor="t">
            <a:spAutoFit/>
          </a:bodyPr>
          <a:lstStyle/>
          <a:p>
            <a:pPr algn="l">
              <a:lnSpc>
                <a:spcPts val="4200"/>
              </a:lnSpc>
            </a:pPr>
            <a:r>
              <a:rPr lang="zh-TW" altLang="en-US" sz="6600" spc="-30" dirty="0">
                <a:solidFill>
                  <a:schemeClr val="bg1"/>
                </a:solidFill>
                <a:latin typeface="漢儀新蒂蠟筆體" panose="02000500000000000000" pitchFamily="2" charset="-120"/>
                <a:ea typeface="漢儀新蒂蠟筆體" panose="02000500000000000000" pitchFamily="2" charset="-120"/>
              </a:rPr>
              <a:t>報告人：郭育廷</a:t>
            </a:r>
            <a:endParaRPr lang="en-US" sz="6600" spc="-30" dirty="0">
              <a:solidFill>
                <a:schemeClr val="bg1"/>
              </a:solidFill>
              <a:latin typeface="漢儀新蒂蠟筆體" panose="02000500000000000000" pitchFamily="2" charset="-120"/>
              <a:ea typeface="漢儀新蒂蠟筆體" panose="02000500000000000000" pitchFamily="2" charset="-120"/>
            </a:endParaRPr>
          </a:p>
        </p:txBody>
      </p:sp>
      <p:sp>
        <p:nvSpPr>
          <p:cNvPr id="12" name="矩形: 圓角 11">
            <a:extLst>
              <a:ext uri="{FF2B5EF4-FFF2-40B4-BE49-F238E27FC236}">
                <a16:creationId xmlns:a16="http://schemas.microsoft.com/office/drawing/2014/main" id="{5C069097-C17A-4C43-8B40-81FEAEA59F39}"/>
              </a:ext>
            </a:extLst>
          </p:cNvPr>
          <p:cNvSpPr/>
          <p:nvPr/>
        </p:nvSpPr>
        <p:spPr>
          <a:xfrm>
            <a:off x="5593080" y="4340602"/>
            <a:ext cx="1416644" cy="1431890"/>
          </a:xfrm>
          <a:prstGeom prst="roundRect">
            <a:avLst/>
          </a:prstGeom>
          <a:solidFill>
            <a:srgbClr val="E8E5D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3" name="TextBox 8">
            <a:extLst>
              <a:ext uri="{FF2B5EF4-FFF2-40B4-BE49-F238E27FC236}">
                <a16:creationId xmlns:a16="http://schemas.microsoft.com/office/drawing/2014/main" id="{1D4CFB73-AA13-4952-87CF-A49E92B5A9FA}"/>
              </a:ext>
            </a:extLst>
          </p:cNvPr>
          <p:cNvSpPr txBox="1"/>
          <p:nvPr/>
        </p:nvSpPr>
        <p:spPr>
          <a:xfrm>
            <a:off x="5321178" y="3770652"/>
            <a:ext cx="1970826" cy="3759525"/>
          </a:xfrm>
          <a:prstGeom prst="rect">
            <a:avLst/>
          </a:prstGeom>
        </p:spPr>
        <p:txBody>
          <a:bodyPr lIns="50800" tIns="50800" rIns="50800" bIns="50800" rtlCol="0" anchor="ctr"/>
          <a:lstStyle/>
          <a:p>
            <a:pPr algn="ctr">
              <a:lnSpc>
                <a:spcPts val="3361"/>
              </a:lnSpc>
            </a:pPr>
            <a:r>
              <a:rPr lang="en-US" altLang="zh-TW" sz="13800" dirty="0">
                <a:solidFill>
                  <a:srgbClr val="A84B2D"/>
                </a:solidFill>
                <a:latin typeface="漢儀新蒂蠟筆體" panose="02000500000000000000" pitchFamily="2" charset="-120"/>
                <a:ea typeface="漢儀新蒂蠟筆體" panose="02000500000000000000" pitchFamily="2" charset="-120"/>
              </a:rPr>
              <a:t>06</a:t>
            </a:r>
            <a:endParaRPr sz="13800" dirty="0">
              <a:solidFill>
                <a:srgbClr val="A84B2D"/>
              </a:solidFill>
              <a:latin typeface="漢儀新蒂蠟筆體" panose="02000500000000000000" pitchFamily="2" charset="-120"/>
              <a:ea typeface="漢儀新蒂蠟筆體" panose="02000500000000000000" pitchFamily="2" charset="-120"/>
            </a:endParaRPr>
          </a:p>
        </p:txBody>
      </p:sp>
    </p:spTree>
    <p:extLst>
      <p:ext uri="{BB962C8B-B14F-4D97-AF65-F5344CB8AC3E}">
        <p14:creationId xmlns:p14="http://schemas.microsoft.com/office/powerpoint/2010/main" val="35613509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TotalTime>
  <Words>529</Words>
  <Application>Microsoft Office PowerPoint</Application>
  <PresentationFormat>自訂</PresentationFormat>
  <Paragraphs>106</Paragraphs>
  <Slides>19</Slides>
  <Notes>0</Notes>
  <HiddenSlides>0</HiddenSlides>
  <MMClips>0</MMClips>
  <ScaleCrop>false</ScaleCrop>
  <HeadingPairs>
    <vt:vector size="6" baseType="variant">
      <vt:variant>
        <vt:lpstr>使用字型</vt:lpstr>
      </vt:variant>
      <vt:variant>
        <vt:i4>12</vt:i4>
      </vt:variant>
      <vt:variant>
        <vt:lpstr>佈景主題</vt:lpstr>
      </vt:variant>
      <vt:variant>
        <vt:i4>1</vt:i4>
      </vt:variant>
      <vt:variant>
        <vt:lpstr>投影片標題</vt:lpstr>
      </vt:variant>
      <vt:variant>
        <vt:i4>19</vt:i4>
      </vt:variant>
    </vt:vector>
  </HeadingPairs>
  <TitlesOfParts>
    <vt:vector size="32" baseType="lpstr">
      <vt:lpstr>新細明體</vt:lpstr>
      <vt:lpstr>Be Vietnam Italics</vt:lpstr>
      <vt:lpstr>Be Vietnam</vt:lpstr>
      <vt:lpstr>漢儀新蒂蠟筆體</vt:lpstr>
      <vt:lpstr>Calibri</vt:lpstr>
      <vt:lpstr>Garet</vt:lpstr>
      <vt:lpstr>Arial</vt:lpstr>
      <vt:lpstr>Be Vietnam Ultra-Bold</vt:lpstr>
      <vt:lpstr>The Seasons Bold</vt:lpstr>
      <vt:lpstr>The Seasons</vt:lpstr>
      <vt:lpstr>Garet Bold</vt:lpstr>
      <vt:lpstr>Helvetica World</vt:lpstr>
      <vt:lpstr>Office Theme</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專題發表</dc:title>
  <dc:creator>user</dc:creator>
  <cp:lastModifiedBy>11046016_廖芸珮</cp:lastModifiedBy>
  <cp:revision>11</cp:revision>
  <dcterms:created xsi:type="dcterms:W3CDTF">2006-08-16T00:00:00Z</dcterms:created>
  <dcterms:modified xsi:type="dcterms:W3CDTF">2024-05-22T16:39:06Z</dcterms:modified>
  <dc:identifier>DAGF6tIJN2Y</dc:identifier>
</cp:coreProperties>
</file>

<file path=docProps/thumbnail.jpeg>
</file>